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notesMasterIdLst>
    <p:notesMasterId r:id="rId16"/>
  </p:notesMasterIdLst>
  <p:sldIdLst>
    <p:sldId id="256" r:id="rId2"/>
    <p:sldId id="257" r:id="rId3"/>
    <p:sldId id="258" r:id="rId4"/>
    <p:sldId id="268" r:id="rId5"/>
    <p:sldId id="259" r:id="rId6"/>
    <p:sldId id="260" r:id="rId7"/>
    <p:sldId id="265" r:id="rId8"/>
    <p:sldId id="261" r:id="rId9"/>
    <p:sldId id="262" r:id="rId10"/>
    <p:sldId id="263" r:id="rId11"/>
    <p:sldId id="264" r:id="rId12"/>
    <p:sldId id="269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0C08CC-DD2A-65C0-6412-0109C11023D4}" v="15" dt="2025-03-17T16:18:29.511"/>
    <p1510:client id="{D3A029BC-98A2-5DC9-EDBA-92F2CA0C64E4}" v="61" dt="2025-03-17T15:52:11.3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FC785F0-53B0-4DEF-BB9B-7C03B1B4FE04}" type="doc">
      <dgm:prSet loTypeId="urn:microsoft.com/office/officeart/2008/layout/LinedList" loCatId="list" qsTypeId="urn:microsoft.com/office/officeart/2005/8/quickstyle/simple2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170A41F0-ADAB-44B8-8F7D-6BF591AF9455}">
      <dgm:prSet/>
      <dgm:spPr/>
      <dgm:t>
        <a:bodyPr/>
        <a:lstStyle/>
        <a:p>
          <a:r>
            <a:rPr lang="pl-PL" b="1" dirty="0">
              <a:latin typeface="Times New Roman"/>
              <a:cs typeface="Times New Roman"/>
            </a:rPr>
            <a:t>Zrozumiały tekst i treści</a:t>
          </a:r>
          <a:r>
            <a:rPr lang="pl-PL" dirty="0">
              <a:latin typeface="Times New Roman"/>
              <a:cs typeface="Times New Roman"/>
            </a:rPr>
            <a:t> – unikanie skomplikowanego języka, odpowiednia struktura nagłówków.</a:t>
          </a:r>
          <a:endParaRPr lang="en-US" dirty="0">
            <a:latin typeface="Times New Roman"/>
            <a:cs typeface="Times New Roman"/>
          </a:endParaRPr>
        </a:p>
      </dgm:t>
    </dgm:pt>
    <dgm:pt modelId="{9B638317-D92D-4ADD-9E06-E052557F0392}" type="parTrans" cxnId="{0351B457-D83D-412C-A51D-FFB11D04485F}">
      <dgm:prSet/>
      <dgm:spPr/>
      <dgm:t>
        <a:bodyPr/>
        <a:lstStyle/>
        <a:p>
          <a:endParaRPr lang="en-US"/>
        </a:p>
      </dgm:t>
    </dgm:pt>
    <dgm:pt modelId="{645E3AAE-9CB8-47BE-B47D-EC92060F0729}" type="sibTrans" cxnId="{0351B457-D83D-412C-A51D-FFB11D04485F}">
      <dgm:prSet/>
      <dgm:spPr/>
      <dgm:t>
        <a:bodyPr/>
        <a:lstStyle/>
        <a:p>
          <a:endParaRPr lang="en-US"/>
        </a:p>
      </dgm:t>
    </dgm:pt>
    <dgm:pt modelId="{CADAF1C0-9A18-4897-BEA9-E952AD940228}">
      <dgm:prSet/>
      <dgm:spPr/>
      <dgm:t>
        <a:bodyPr/>
        <a:lstStyle/>
        <a:p>
          <a:r>
            <a:rPr lang="pl-PL" b="1" dirty="0">
              <a:latin typeface="Times New Roman"/>
              <a:cs typeface="Times New Roman"/>
            </a:rPr>
            <a:t>Obsługa klawiaturą</a:t>
          </a:r>
          <a:r>
            <a:rPr lang="pl-PL" dirty="0">
              <a:latin typeface="Times New Roman"/>
              <a:cs typeface="Times New Roman"/>
            </a:rPr>
            <a:t> – możliwość nawigacji bez użycia myszy.</a:t>
          </a:r>
          <a:endParaRPr lang="en-US" dirty="0">
            <a:latin typeface="Times New Roman"/>
            <a:cs typeface="Times New Roman"/>
          </a:endParaRPr>
        </a:p>
      </dgm:t>
    </dgm:pt>
    <dgm:pt modelId="{955217CC-54CC-45F5-A10A-DC231D4DDBD5}" type="parTrans" cxnId="{11A90728-EDC5-40A0-B9D1-706C8089A1B1}">
      <dgm:prSet/>
      <dgm:spPr/>
      <dgm:t>
        <a:bodyPr/>
        <a:lstStyle/>
        <a:p>
          <a:endParaRPr lang="en-US"/>
        </a:p>
      </dgm:t>
    </dgm:pt>
    <dgm:pt modelId="{15C56724-5266-4FB4-A503-57D7DE61B246}" type="sibTrans" cxnId="{11A90728-EDC5-40A0-B9D1-706C8089A1B1}">
      <dgm:prSet/>
      <dgm:spPr/>
      <dgm:t>
        <a:bodyPr/>
        <a:lstStyle/>
        <a:p>
          <a:endParaRPr lang="en-US"/>
        </a:p>
      </dgm:t>
    </dgm:pt>
    <dgm:pt modelId="{04D057AE-9D5B-47E2-8EF8-5498CE2445B0}">
      <dgm:prSet/>
      <dgm:spPr/>
      <dgm:t>
        <a:bodyPr/>
        <a:lstStyle/>
        <a:p>
          <a:r>
            <a:rPr lang="pl-PL" b="1" dirty="0">
              <a:latin typeface="Times New Roman"/>
              <a:cs typeface="Times New Roman"/>
            </a:rPr>
            <a:t>Alternatywne teksty dla obrazów</a:t>
          </a:r>
          <a:r>
            <a:rPr lang="pl-PL" dirty="0">
              <a:latin typeface="Times New Roman"/>
              <a:cs typeface="Times New Roman"/>
            </a:rPr>
            <a:t> – opisy (alt) dla osób korzystających z czytników ekranu.</a:t>
          </a:r>
          <a:endParaRPr lang="en-US" dirty="0">
            <a:latin typeface="Times New Roman"/>
            <a:cs typeface="Times New Roman"/>
          </a:endParaRPr>
        </a:p>
      </dgm:t>
    </dgm:pt>
    <dgm:pt modelId="{BF2C8B16-B3E3-44C7-AAF4-BDF2E6C46830}" type="parTrans" cxnId="{F36CE2F9-D246-4C01-9F05-3BAD221235F3}">
      <dgm:prSet/>
      <dgm:spPr/>
      <dgm:t>
        <a:bodyPr/>
        <a:lstStyle/>
        <a:p>
          <a:endParaRPr lang="en-US"/>
        </a:p>
      </dgm:t>
    </dgm:pt>
    <dgm:pt modelId="{F48CE0EF-ABB8-425C-9933-E05CC5CAADFC}" type="sibTrans" cxnId="{F36CE2F9-D246-4C01-9F05-3BAD221235F3}">
      <dgm:prSet/>
      <dgm:spPr/>
      <dgm:t>
        <a:bodyPr/>
        <a:lstStyle/>
        <a:p>
          <a:endParaRPr lang="en-US"/>
        </a:p>
      </dgm:t>
    </dgm:pt>
    <dgm:pt modelId="{E8BB4721-6A5B-4E17-A4FE-78721B59A9E0}">
      <dgm:prSet/>
      <dgm:spPr/>
      <dgm:t>
        <a:bodyPr/>
        <a:lstStyle/>
        <a:p>
          <a:r>
            <a:rPr lang="pl-PL" b="1" dirty="0">
              <a:latin typeface="Times New Roman"/>
              <a:cs typeface="Times New Roman"/>
            </a:rPr>
            <a:t>Wystarczający kontrast kolorów</a:t>
          </a:r>
          <a:r>
            <a:rPr lang="pl-PL" dirty="0">
              <a:latin typeface="Times New Roman"/>
              <a:cs typeface="Times New Roman"/>
            </a:rPr>
            <a:t> – ułatwia czytanie osobom niedowidzącym.</a:t>
          </a:r>
          <a:endParaRPr lang="en-US" dirty="0">
            <a:latin typeface="Times New Roman"/>
            <a:cs typeface="Times New Roman"/>
          </a:endParaRPr>
        </a:p>
      </dgm:t>
    </dgm:pt>
    <dgm:pt modelId="{6B027BC3-FF96-46DB-8561-758CB8313A74}" type="parTrans" cxnId="{952CF93A-0879-4C14-9DA6-25A0390C771B}">
      <dgm:prSet/>
      <dgm:spPr/>
      <dgm:t>
        <a:bodyPr/>
        <a:lstStyle/>
        <a:p>
          <a:endParaRPr lang="en-US"/>
        </a:p>
      </dgm:t>
    </dgm:pt>
    <dgm:pt modelId="{6D763705-FA74-4A65-836F-7CEF8EF90023}" type="sibTrans" cxnId="{952CF93A-0879-4C14-9DA6-25A0390C771B}">
      <dgm:prSet/>
      <dgm:spPr/>
      <dgm:t>
        <a:bodyPr/>
        <a:lstStyle/>
        <a:p>
          <a:endParaRPr lang="en-US"/>
        </a:p>
      </dgm:t>
    </dgm:pt>
    <dgm:pt modelId="{902A265C-CDCB-4FE8-ABDF-F290F3DAEDA6}">
      <dgm:prSet/>
      <dgm:spPr/>
      <dgm:t>
        <a:bodyPr/>
        <a:lstStyle/>
        <a:p>
          <a:r>
            <a:rPr lang="pl-PL" b="1" dirty="0">
              <a:latin typeface="Times New Roman"/>
              <a:cs typeface="Times New Roman"/>
            </a:rPr>
            <a:t>Dostosowanie do różnych urządzeń</a:t>
          </a:r>
          <a:r>
            <a:rPr lang="pl-PL" dirty="0">
              <a:latin typeface="Times New Roman"/>
              <a:cs typeface="Times New Roman"/>
            </a:rPr>
            <a:t> – </a:t>
          </a:r>
          <a:r>
            <a:rPr lang="pl-PL" dirty="0" err="1">
              <a:latin typeface="Times New Roman"/>
              <a:cs typeface="Times New Roman"/>
            </a:rPr>
            <a:t>responsywność</a:t>
          </a:r>
          <a:r>
            <a:rPr lang="pl-PL" dirty="0">
              <a:latin typeface="Times New Roman"/>
              <a:cs typeface="Times New Roman"/>
            </a:rPr>
            <a:t> wpływa również na dostępność.</a:t>
          </a:r>
          <a:endParaRPr lang="en-US" dirty="0">
            <a:latin typeface="Times New Roman"/>
            <a:cs typeface="Times New Roman"/>
          </a:endParaRPr>
        </a:p>
      </dgm:t>
    </dgm:pt>
    <dgm:pt modelId="{A4D438BF-ADE5-47AF-B097-D9D15667C4CE}" type="parTrans" cxnId="{DFA6999A-5269-492D-BCDD-FB31B7E48FCF}">
      <dgm:prSet/>
      <dgm:spPr/>
      <dgm:t>
        <a:bodyPr/>
        <a:lstStyle/>
        <a:p>
          <a:endParaRPr lang="en-US"/>
        </a:p>
      </dgm:t>
    </dgm:pt>
    <dgm:pt modelId="{5FE8CC02-1CD2-40F3-BF3B-98C5311ED7A6}" type="sibTrans" cxnId="{DFA6999A-5269-492D-BCDD-FB31B7E48FCF}">
      <dgm:prSet/>
      <dgm:spPr/>
      <dgm:t>
        <a:bodyPr/>
        <a:lstStyle/>
        <a:p>
          <a:endParaRPr lang="en-US"/>
        </a:p>
      </dgm:t>
    </dgm:pt>
    <dgm:pt modelId="{93792F1E-F72A-4F13-B31A-0CC8CA46F468}" type="pres">
      <dgm:prSet presAssocID="{3FC785F0-53B0-4DEF-BB9B-7C03B1B4FE04}" presName="vert0" presStyleCnt="0">
        <dgm:presLayoutVars>
          <dgm:dir/>
          <dgm:animOne val="branch"/>
          <dgm:animLvl val="lvl"/>
        </dgm:presLayoutVars>
      </dgm:prSet>
      <dgm:spPr/>
    </dgm:pt>
    <dgm:pt modelId="{8213FDA9-909D-4FF2-ACEE-6BAB1FC8F225}" type="pres">
      <dgm:prSet presAssocID="{170A41F0-ADAB-44B8-8F7D-6BF591AF9455}" presName="thickLine" presStyleLbl="alignNode1" presStyleIdx="0" presStyleCnt="5"/>
      <dgm:spPr/>
    </dgm:pt>
    <dgm:pt modelId="{C1A41633-BED1-428B-9E7E-0C25B028A2F6}" type="pres">
      <dgm:prSet presAssocID="{170A41F0-ADAB-44B8-8F7D-6BF591AF9455}" presName="horz1" presStyleCnt="0"/>
      <dgm:spPr/>
    </dgm:pt>
    <dgm:pt modelId="{0276D01C-E98F-4F24-B625-511C24CF7212}" type="pres">
      <dgm:prSet presAssocID="{170A41F0-ADAB-44B8-8F7D-6BF591AF9455}" presName="tx1" presStyleLbl="revTx" presStyleIdx="0" presStyleCnt="5"/>
      <dgm:spPr/>
    </dgm:pt>
    <dgm:pt modelId="{5A34C0D4-7FEF-45AE-9127-78D9FB2BAAAC}" type="pres">
      <dgm:prSet presAssocID="{170A41F0-ADAB-44B8-8F7D-6BF591AF9455}" presName="vert1" presStyleCnt="0"/>
      <dgm:spPr/>
    </dgm:pt>
    <dgm:pt modelId="{4EE040BC-B7CC-4AC5-B7EC-B71C4562FF98}" type="pres">
      <dgm:prSet presAssocID="{CADAF1C0-9A18-4897-BEA9-E952AD940228}" presName="thickLine" presStyleLbl="alignNode1" presStyleIdx="1" presStyleCnt="5"/>
      <dgm:spPr/>
    </dgm:pt>
    <dgm:pt modelId="{038152DB-90A5-4A60-B814-DE91D46460B1}" type="pres">
      <dgm:prSet presAssocID="{CADAF1C0-9A18-4897-BEA9-E952AD940228}" presName="horz1" presStyleCnt="0"/>
      <dgm:spPr/>
    </dgm:pt>
    <dgm:pt modelId="{83027DD2-0CF0-4BC0-8D23-C170244A45E3}" type="pres">
      <dgm:prSet presAssocID="{CADAF1C0-9A18-4897-BEA9-E952AD940228}" presName="tx1" presStyleLbl="revTx" presStyleIdx="1" presStyleCnt="5"/>
      <dgm:spPr/>
    </dgm:pt>
    <dgm:pt modelId="{55024B08-1745-4536-BA8D-1314BA41CCF4}" type="pres">
      <dgm:prSet presAssocID="{CADAF1C0-9A18-4897-BEA9-E952AD940228}" presName="vert1" presStyleCnt="0"/>
      <dgm:spPr/>
    </dgm:pt>
    <dgm:pt modelId="{EAF2D796-729B-405C-911C-DEF9B5521A39}" type="pres">
      <dgm:prSet presAssocID="{04D057AE-9D5B-47E2-8EF8-5498CE2445B0}" presName="thickLine" presStyleLbl="alignNode1" presStyleIdx="2" presStyleCnt="5"/>
      <dgm:spPr/>
    </dgm:pt>
    <dgm:pt modelId="{CBC1BFB8-CB86-426D-A419-3209C57A2182}" type="pres">
      <dgm:prSet presAssocID="{04D057AE-9D5B-47E2-8EF8-5498CE2445B0}" presName="horz1" presStyleCnt="0"/>
      <dgm:spPr/>
    </dgm:pt>
    <dgm:pt modelId="{A0876A5E-FF76-41E8-BE6F-4F76456B886F}" type="pres">
      <dgm:prSet presAssocID="{04D057AE-9D5B-47E2-8EF8-5498CE2445B0}" presName="tx1" presStyleLbl="revTx" presStyleIdx="2" presStyleCnt="5"/>
      <dgm:spPr/>
    </dgm:pt>
    <dgm:pt modelId="{AD11E789-2141-4554-BA31-7DDF051F8430}" type="pres">
      <dgm:prSet presAssocID="{04D057AE-9D5B-47E2-8EF8-5498CE2445B0}" presName="vert1" presStyleCnt="0"/>
      <dgm:spPr/>
    </dgm:pt>
    <dgm:pt modelId="{59494104-2001-4E7B-AFCA-847C0968394E}" type="pres">
      <dgm:prSet presAssocID="{E8BB4721-6A5B-4E17-A4FE-78721B59A9E0}" presName="thickLine" presStyleLbl="alignNode1" presStyleIdx="3" presStyleCnt="5"/>
      <dgm:spPr/>
    </dgm:pt>
    <dgm:pt modelId="{AF5C3743-0912-4354-88DE-8A0D3C8F9CA6}" type="pres">
      <dgm:prSet presAssocID="{E8BB4721-6A5B-4E17-A4FE-78721B59A9E0}" presName="horz1" presStyleCnt="0"/>
      <dgm:spPr/>
    </dgm:pt>
    <dgm:pt modelId="{13DA4880-E7E3-4249-8EC7-8AA7F5AB400F}" type="pres">
      <dgm:prSet presAssocID="{E8BB4721-6A5B-4E17-A4FE-78721B59A9E0}" presName="tx1" presStyleLbl="revTx" presStyleIdx="3" presStyleCnt="5"/>
      <dgm:spPr/>
    </dgm:pt>
    <dgm:pt modelId="{C7A5F020-4927-4E39-88B4-887A9996E732}" type="pres">
      <dgm:prSet presAssocID="{E8BB4721-6A5B-4E17-A4FE-78721B59A9E0}" presName="vert1" presStyleCnt="0"/>
      <dgm:spPr/>
    </dgm:pt>
    <dgm:pt modelId="{B0759784-EAC4-40D3-A084-B64AAB74D650}" type="pres">
      <dgm:prSet presAssocID="{902A265C-CDCB-4FE8-ABDF-F290F3DAEDA6}" presName="thickLine" presStyleLbl="alignNode1" presStyleIdx="4" presStyleCnt="5"/>
      <dgm:spPr/>
    </dgm:pt>
    <dgm:pt modelId="{F714C721-6B24-432F-B77C-6F50CADC8062}" type="pres">
      <dgm:prSet presAssocID="{902A265C-CDCB-4FE8-ABDF-F290F3DAEDA6}" presName="horz1" presStyleCnt="0"/>
      <dgm:spPr/>
    </dgm:pt>
    <dgm:pt modelId="{89A3D85A-C27D-47FA-A2C2-77B4E7AD6088}" type="pres">
      <dgm:prSet presAssocID="{902A265C-CDCB-4FE8-ABDF-F290F3DAEDA6}" presName="tx1" presStyleLbl="revTx" presStyleIdx="4" presStyleCnt="5"/>
      <dgm:spPr/>
    </dgm:pt>
    <dgm:pt modelId="{31BBC981-A31B-4D3E-9EBD-6A1F252AB6F6}" type="pres">
      <dgm:prSet presAssocID="{902A265C-CDCB-4FE8-ABDF-F290F3DAEDA6}" presName="vert1" presStyleCnt="0"/>
      <dgm:spPr/>
    </dgm:pt>
  </dgm:ptLst>
  <dgm:cxnLst>
    <dgm:cxn modelId="{2E51551A-FB18-4CAC-ABE7-1413C74064AC}" type="presOf" srcId="{CADAF1C0-9A18-4897-BEA9-E952AD940228}" destId="{83027DD2-0CF0-4BC0-8D23-C170244A45E3}" srcOrd="0" destOrd="0" presId="urn:microsoft.com/office/officeart/2008/layout/LinedList"/>
    <dgm:cxn modelId="{73C31326-481F-46E6-ADEC-7BC397998484}" type="presOf" srcId="{3FC785F0-53B0-4DEF-BB9B-7C03B1B4FE04}" destId="{93792F1E-F72A-4F13-B31A-0CC8CA46F468}" srcOrd="0" destOrd="0" presId="urn:microsoft.com/office/officeart/2008/layout/LinedList"/>
    <dgm:cxn modelId="{11A90728-EDC5-40A0-B9D1-706C8089A1B1}" srcId="{3FC785F0-53B0-4DEF-BB9B-7C03B1B4FE04}" destId="{CADAF1C0-9A18-4897-BEA9-E952AD940228}" srcOrd="1" destOrd="0" parTransId="{955217CC-54CC-45F5-A10A-DC231D4DDBD5}" sibTransId="{15C56724-5266-4FB4-A503-57D7DE61B246}"/>
    <dgm:cxn modelId="{7E24012C-216E-4298-827B-E765F891AB36}" type="presOf" srcId="{902A265C-CDCB-4FE8-ABDF-F290F3DAEDA6}" destId="{89A3D85A-C27D-47FA-A2C2-77B4E7AD6088}" srcOrd="0" destOrd="0" presId="urn:microsoft.com/office/officeart/2008/layout/LinedList"/>
    <dgm:cxn modelId="{952CF93A-0879-4C14-9DA6-25A0390C771B}" srcId="{3FC785F0-53B0-4DEF-BB9B-7C03B1B4FE04}" destId="{E8BB4721-6A5B-4E17-A4FE-78721B59A9E0}" srcOrd="3" destOrd="0" parTransId="{6B027BC3-FF96-46DB-8561-758CB8313A74}" sibTransId="{6D763705-FA74-4A65-836F-7CEF8EF90023}"/>
    <dgm:cxn modelId="{0351B457-D83D-412C-A51D-FFB11D04485F}" srcId="{3FC785F0-53B0-4DEF-BB9B-7C03B1B4FE04}" destId="{170A41F0-ADAB-44B8-8F7D-6BF591AF9455}" srcOrd="0" destOrd="0" parTransId="{9B638317-D92D-4ADD-9E06-E052557F0392}" sibTransId="{645E3AAE-9CB8-47BE-B47D-EC92060F0729}"/>
    <dgm:cxn modelId="{0E1B9499-D9A1-4083-A988-9C919546920C}" type="presOf" srcId="{170A41F0-ADAB-44B8-8F7D-6BF591AF9455}" destId="{0276D01C-E98F-4F24-B625-511C24CF7212}" srcOrd="0" destOrd="0" presId="urn:microsoft.com/office/officeart/2008/layout/LinedList"/>
    <dgm:cxn modelId="{DFA6999A-5269-492D-BCDD-FB31B7E48FCF}" srcId="{3FC785F0-53B0-4DEF-BB9B-7C03B1B4FE04}" destId="{902A265C-CDCB-4FE8-ABDF-F290F3DAEDA6}" srcOrd="4" destOrd="0" parTransId="{A4D438BF-ADE5-47AF-B097-D9D15667C4CE}" sibTransId="{5FE8CC02-1CD2-40F3-BF3B-98C5311ED7A6}"/>
    <dgm:cxn modelId="{457589A9-3674-40C7-97FC-72D40846025E}" type="presOf" srcId="{E8BB4721-6A5B-4E17-A4FE-78721B59A9E0}" destId="{13DA4880-E7E3-4249-8EC7-8AA7F5AB400F}" srcOrd="0" destOrd="0" presId="urn:microsoft.com/office/officeart/2008/layout/LinedList"/>
    <dgm:cxn modelId="{2CBFB3E9-27F5-4345-B684-0E61F0AB739B}" type="presOf" srcId="{04D057AE-9D5B-47E2-8EF8-5498CE2445B0}" destId="{A0876A5E-FF76-41E8-BE6F-4F76456B886F}" srcOrd="0" destOrd="0" presId="urn:microsoft.com/office/officeart/2008/layout/LinedList"/>
    <dgm:cxn modelId="{F36CE2F9-D246-4C01-9F05-3BAD221235F3}" srcId="{3FC785F0-53B0-4DEF-BB9B-7C03B1B4FE04}" destId="{04D057AE-9D5B-47E2-8EF8-5498CE2445B0}" srcOrd="2" destOrd="0" parTransId="{BF2C8B16-B3E3-44C7-AAF4-BDF2E6C46830}" sibTransId="{F48CE0EF-ABB8-425C-9933-E05CC5CAADFC}"/>
    <dgm:cxn modelId="{D0E387EC-16D9-41F2-B075-F19D586A76F3}" type="presParOf" srcId="{93792F1E-F72A-4F13-B31A-0CC8CA46F468}" destId="{8213FDA9-909D-4FF2-ACEE-6BAB1FC8F225}" srcOrd="0" destOrd="0" presId="urn:microsoft.com/office/officeart/2008/layout/LinedList"/>
    <dgm:cxn modelId="{9BA01C3E-DE47-456F-81B3-4BBCEF17B429}" type="presParOf" srcId="{93792F1E-F72A-4F13-B31A-0CC8CA46F468}" destId="{C1A41633-BED1-428B-9E7E-0C25B028A2F6}" srcOrd="1" destOrd="0" presId="urn:microsoft.com/office/officeart/2008/layout/LinedList"/>
    <dgm:cxn modelId="{61E218FF-30D1-4089-853D-5CFACAE4CC24}" type="presParOf" srcId="{C1A41633-BED1-428B-9E7E-0C25B028A2F6}" destId="{0276D01C-E98F-4F24-B625-511C24CF7212}" srcOrd="0" destOrd="0" presId="urn:microsoft.com/office/officeart/2008/layout/LinedList"/>
    <dgm:cxn modelId="{741B0300-80B8-4E23-8A0D-A1695B070186}" type="presParOf" srcId="{C1A41633-BED1-428B-9E7E-0C25B028A2F6}" destId="{5A34C0D4-7FEF-45AE-9127-78D9FB2BAAAC}" srcOrd="1" destOrd="0" presId="urn:microsoft.com/office/officeart/2008/layout/LinedList"/>
    <dgm:cxn modelId="{44E6331C-40A5-4525-B553-C04543FA1E61}" type="presParOf" srcId="{93792F1E-F72A-4F13-B31A-0CC8CA46F468}" destId="{4EE040BC-B7CC-4AC5-B7EC-B71C4562FF98}" srcOrd="2" destOrd="0" presId="urn:microsoft.com/office/officeart/2008/layout/LinedList"/>
    <dgm:cxn modelId="{23B664F3-3BE3-4ED7-A047-CCFD0EEDD9BE}" type="presParOf" srcId="{93792F1E-F72A-4F13-B31A-0CC8CA46F468}" destId="{038152DB-90A5-4A60-B814-DE91D46460B1}" srcOrd="3" destOrd="0" presId="urn:microsoft.com/office/officeart/2008/layout/LinedList"/>
    <dgm:cxn modelId="{E7E53F82-971A-40FF-B483-93CEA4AE8E5A}" type="presParOf" srcId="{038152DB-90A5-4A60-B814-DE91D46460B1}" destId="{83027DD2-0CF0-4BC0-8D23-C170244A45E3}" srcOrd="0" destOrd="0" presId="urn:microsoft.com/office/officeart/2008/layout/LinedList"/>
    <dgm:cxn modelId="{6524E0CF-52DC-495A-A194-FA28BDA5DD7B}" type="presParOf" srcId="{038152DB-90A5-4A60-B814-DE91D46460B1}" destId="{55024B08-1745-4536-BA8D-1314BA41CCF4}" srcOrd="1" destOrd="0" presId="urn:microsoft.com/office/officeart/2008/layout/LinedList"/>
    <dgm:cxn modelId="{DEC25FD1-DF0F-4827-A099-3A6FE06EA4FE}" type="presParOf" srcId="{93792F1E-F72A-4F13-B31A-0CC8CA46F468}" destId="{EAF2D796-729B-405C-911C-DEF9B5521A39}" srcOrd="4" destOrd="0" presId="urn:microsoft.com/office/officeart/2008/layout/LinedList"/>
    <dgm:cxn modelId="{FD1E9666-29FF-47F6-B859-625BA5C36DDC}" type="presParOf" srcId="{93792F1E-F72A-4F13-B31A-0CC8CA46F468}" destId="{CBC1BFB8-CB86-426D-A419-3209C57A2182}" srcOrd="5" destOrd="0" presId="urn:microsoft.com/office/officeart/2008/layout/LinedList"/>
    <dgm:cxn modelId="{34E48EB7-F36D-46EB-93FE-F29304B38E58}" type="presParOf" srcId="{CBC1BFB8-CB86-426D-A419-3209C57A2182}" destId="{A0876A5E-FF76-41E8-BE6F-4F76456B886F}" srcOrd="0" destOrd="0" presId="urn:microsoft.com/office/officeart/2008/layout/LinedList"/>
    <dgm:cxn modelId="{DFA0233E-89C3-4E88-BE8F-6484C0346D79}" type="presParOf" srcId="{CBC1BFB8-CB86-426D-A419-3209C57A2182}" destId="{AD11E789-2141-4554-BA31-7DDF051F8430}" srcOrd="1" destOrd="0" presId="urn:microsoft.com/office/officeart/2008/layout/LinedList"/>
    <dgm:cxn modelId="{9DCEC498-A76F-44A0-BE99-41D482609C89}" type="presParOf" srcId="{93792F1E-F72A-4F13-B31A-0CC8CA46F468}" destId="{59494104-2001-4E7B-AFCA-847C0968394E}" srcOrd="6" destOrd="0" presId="urn:microsoft.com/office/officeart/2008/layout/LinedList"/>
    <dgm:cxn modelId="{0BA3A884-86FA-455E-9D71-8AC1E8BEA9B6}" type="presParOf" srcId="{93792F1E-F72A-4F13-B31A-0CC8CA46F468}" destId="{AF5C3743-0912-4354-88DE-8A0D3C8F9CA6}" srcOrd="7" destOrd="0" presId="urn:microsoft.com/office/officeart/2008/layout/LinedList"/>
    <dgm:cxn modelId="{ED26CA28-41CD-465F-8131-E4CC5233C1CA}" type="presParOf" srcId="{AF5C3743-0912-4354-88DE-8A0D3C8F9CA6}" destId="{13DA4880-E7E3-4249-8EC7-8AA7F5AB400F}" srcOrd="0" destOrd="0" presId="urn:microsoft.com/office/officeart/2008/layout/LinedList"/>
    <dgm:cxn modelId="{B6D75147-8986-462E-A45E-9F470045CB86}" type="presParOf" srcId="{AF5C3743-0912-4354-88DE-8A0D3C8F9CA6}" destId="{C7A5F020-4927-4E39-88B4-887A9996E732}" srcOrd="1" destOrd="0" presId="urn:microsoft.com/office/officeart/2008/layout/LinedList"/>
    <dgm:cxn modelId="{1CE20D9F-7452-4A05-8E48-7ECB83CC67B3}" type="presParOf" srcId="{93792F1E-F72A-4F13-B31A-0CC8CA46F468}" destId="{B0759784-EAC4-40D3-A084-B64AAB74D650}" srcOrd="8" destOrd="0" presId="urn:microsoft.com/office/officeart/2008/layout/LinedList"/>
    <dgm:cxn modelId="{473865A5-D7D3-46CA-B890-6C54571BDF54}" type="presParOf" srcId="{93792F1E-F72A-4F13-B31A-0CC8CA46F468}" destId="{F714C721-6B24-432F-B77C-6F50CADC8062}" srcOrd="9" destOrd="0" presId="urn:microsoft.com/office/officeart/2008/layout/LinedList"/>
    <dgm:cxn modelId="{91755DD2-FBDA-4CC0-B5C0-6BCEB3FA4F80}" type="presParOf" srcId="{F714C721-6B24-432F-B77C-6F50CADC8062}" destId="{89A3D85A-C27D-47FA-A2C2-77B4E7AD6088}" srcOrd="0" destOrd="0" presId="urn:microsoft.com/office/officeart/2008/layout/LinedList"/>
    <dgm:cxn modelId="{64A284FC-5182-4758-87D2-192A1DEF6186}" type="presParOf" srcId="{F714C721-6B24-432F-B77C-6F50CADC8062}" destId="{31BBC981-A31B-4D3E-9EBD-6A1F252AB6F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13FDA9-909D-4FF2-ACEE-6BAB1FC8F225}">
      <dsp:nvSpPr>
        <dsp:cNvPr id="0" name=""/>
        <dsp:cNvSpPr/>
      </dsp:nvSpPr>
      <dsp:spPr>
        <a:xfrm>
          <a:off x="0" y="509"/>
          <a:ext cx="547772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276D01C-E98F-4F24-B625-511C24CF7212}">
      <dsp:nvSpPr>
        <dsp:cNvPr id="0" name=""/>
        <dsp:cNvSpPr/>
      </dsp:nvSpPr>
      <dsp:spPr>
        <a:xfrm>
          <a:off x="0" y="509"/>
          <a:ext cx="5477724" cy="834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b="1" kern="1200" dirty="0">
              <a:latin typeface="Times New Roman"/>
              <a:cs typeface="Times New Roman"/>
            </a:rPr>
            <a:t>Zrozumiały tekst i treści</a:t>
          </a:r>
          <a:r>
            <a:rPr lang="pl-PL" sz="1800" kern="1200" dirty="0">
              <a:latin typeface="Times New Roman"/>
              <a:cs typeface="Times New Roman"/>
            </a:rPr>
            <a:t> – unikanie skomplikowanego języka, odpowiednia struktura nagłówków.</a:t>
          </a:r>
          <a:endParaRPr lang="en-US" sz="1800" kern="1200" dirty="0">
            <a:latin typeface="Times New Roman"/>
            <a:cs typeface="Times New Roman"/>
          </a:endParaRPr>
        </a:p>
      </dsp:txBody>
      <dsp:txXfrm>
        <a:off x="0" y="509"/>
        <a:ext cx="5477724" cy="834196"/>
      </dsp:txXfrm>
    </dsp:sp>
    <dsp:sp modelId="{4EE040BC-B7CC-4AC5-B7EC-B71C4562FF98}">
      <dsp:nvSpPr>
        <dsp:cNvPr id="0" name=""/>
        <dsp:cNvSpPr/>
      </dsp:nvSpPr>
      <dsp:spPr>
        <a:xfrm>
          <a:off x="0" y="834705"/>
          <a:ext cx="5477724" cy="0"/>
        </a:xfrm>
        <a:prstGeom prst="line">
          <a:avLst/>
        </a:prstGeom>
        <a:solidFill>
          <a:schemeClr val="accent5">
            <a:hueOff val="4752235"/>
            <a:satOff val="-6665"/>
            <a:lumOff val="-687"/>
            <a:alphaOff val="0"/>
          </a:schemeClr>
        </a:solidFill>
        <a:ln w="12700" cap="flat" cmpd="sng" algn="ctr">
          <a:solidFill>
            <a:schemeClr val="accent5">
              <a:hueOff val="4752235"/>
              <a:satOff val="-6665"/>
              <a:lumOff val="-68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3027DD2-0CF0-4BC0-8D23-C170244A45E3}">
      <dsp:nvSpPr>
        <dsp:cNvPr id="0" name=""/>
        <dsp:cNvSpPr/>
      </dsp:nvSpPr>
      <dsp:spPr>
        <a:xfrm>
          <a:off x="0" y="834705"/>
          <a:ext cx="5477724" cy="834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b="1" kern="1200" dirty="0">
              <a:latin typeface="Times New Roman"/>
              <a:cs typeface="Times New Roman"/>
            </a:rPr>
            <a:t>Obsługa klawiaturą</a:t>
          </a:r>
          <a:r>
            <a:rPr lang="pl-PL" sz="1800" kern="1200" dirty="0">
              <a:latin typeface="Times New Roman"/>
              <a:cs typeface="Times New Roman"/>
            </a:rPr>
            <a:t> – możliwość nawigacji bez użycia myszy.</a:t>
          </a:r>
          <a:endParaRPr lang="en-US" sz="1800" kern="1200" dirty="0">
            <a:latin typeface="Times New Roman"/>
            <a:cs typeface="Times New Roman"/>
          </a:endParaRPr>
        </a:p>
      </dsp:txBody>
      <dsp:txXfrm>
        <a:off x="0" y="834705"/>
        <a:ext cx="5477724" cy="834196"/>
      </dsp:txXfrm>
    </dsp:sp>
    <dsp:sp modelId="{EAF2D796-729B-405C-911C-DEF9B5521A39}">
      <dsp:nvSpPr>
        <dsp:cNvPr id="0" name=""/>
        <dsp:cNvSpPr/>
      </dsp:nvSpPr>
      <dsp:spPr>
        <a:xfrm>
          <a:off x="0" y="1668902"/>
          <a:ext cx="5477724" cy="0"/>
        </a:xfrm>
        <a:prstGeom prst="line">
          <a:avLst/>
        </a:prstGeom>
        <a:solidFill>
          <a:schemeClr val="accent5">
            <a:hueOff val="9504470"/>
            <a:satOff val="-13330"/>
            <a:lumOff val="-1373"/>
            <a:alphaOff val="0"/>
          </a:schemeClr>
        </a:solidFill>
        <a:ln w="12700" cap="flat" cmpd="sng" algn="ctr">
          <a:solidFill>
            <a:schemeClr val="accent5">
              <a:hueOff val="9504470"/>
              <a:satOff val="-13330"/>
              <a:lumOff val="-137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0876A5E-FF76-41E8-BE6F-4F76456B886F}">
      <dsp:nvSpPr>
        <dsp:cNvPr id="0" name=""/>
        <dsp:cNvSpPr/>
      </dsp:nvSpPr>
      <dsp:spPr>
        <a:xfrm>
          <a:off x="0" y="1668902"/>
          <a:ext cx="5477724" cy="834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b="1" kern="1200" dirty="0">
              <a:latin typeface="Times New Roman"/>
              <a:cs typeface="Times New Roman"/>
            </a:rPr>
            <a:t>Alternatywne teksty dla obrazów</a:t>
          </a:r>
          <a:r>
            <a:rPr lang="pl-PL" sz="1800" kern="1200" dirty="0">
              <a:latin typeface="Times New Roman"/>
              <a:cs typeface="Times New Roman"/>
            </a:rPr>
            <a:t> – opisy (alt) dla osób korzystających z czytników ekranu.</a:t>
          </a:r>
          <a:endParaRPr lang="en-US" sz="1800" kern="1200" dirty="0">
            <a:latin typeface="Times New Roman"/>
            <a:cs typeface="Times New Roman"/>
          </a:endParaRPr>
        </a:p>
      </dsp:txBody>
      <dsp:txXfrm>
        <a:off x="0" y="1668902"/>
        <a:ext cx="5477724" cy="834196"/>
      </dsp:txXfrm>
    </dsp:sp>
    <dsp:sp modelId="{59494104-2001-4E7B-AFCA-847C0968394E}">
      <dsp:nvSpPr>
        <dsp:cNvPr id="0" name=""/>
        <dsp:cNvSpPr/>
      </dsp:nvSpPr>
      <dsp:spPr>
        <a:xfrm>
          <a:off x="0" y="2503099"/>
          <a:ext cx="5477724" cy="0"/>
        </a:xfrm>
        <a:prstGeom prst="line">
          <a:avLst/>
        </a:prstGeom>
        <a:solidFill>
          <a:schemeClr val="accent5">
            <a:hueOff val="14256705"/>
            <a:satOff val="-19995"/>
            <a:lumOff val="-2060"/>
            <a:alphaOff val="0"/>
          </a:schemeClr>
        </a:solidFill>
        <a:ln w="12700" cap="flat" cmpd="sng" algn="ctr">
          <a:solidFill>
            <a:schemeClr val="accent5">
              <a:hueOff val="14256705"/>
              <a:satOff val="-19995"/>
              <a:lumOff val="-206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3DA4880-E7E3-4249-8EC7-8AA7F5AB400F}">
      <dsp:nvSpPr>
        <dsp:cNvPr id="0" name=""/>
        <dsp:cNvSpPr/>
      </dsp:nvSpPr>
      <dsp:spPr>
        <a:xfrm>
          <a:off x="0" y="2503099"/>
          <a:ext cx="5477724" cy="834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b="1" kern="1200" dirty="0">
              <a:latin typeface="Times New Roman"/>
              <a:cs typeface="Times New Roman"/>
            </a:rPr>
            <a:t>Wystarczający kontrast kolorów</a:t>
          </a:r>
          <a:r>
            <a:rPr lang="pl-PL" sz="1800" kern="1200" dirty="0">
              <a:latin typeface="Times New Roman"/>
              <a:cs typeface="Times New Roman"/>
            </a:rPr>
            <a:t> – ułatwia czytanie osobom niedowidzącym.</a:t>
          </a:r>
          <a:endParaRPr lang="en-US" sz="1800" kern="1200" dirty="0">
            <a:latin typeface="Times New Roman"/>
            <a:cs typeface="Times New Roman"/>
          </a:endParaRPr>
        </a:p>
      </dsp:txBody>
      <dsp:txXfrm>
        <a:off x="0" y="2503099"/>
        <a:ext cx="5477724" cy="834196"/>
      </dsp:txXfrm>
    </dsp:sp>
    <dsp:sp modelId="{B0759784-EAC4-40D3-A084-B64AAB74D650}">
      <dsp:nvSpPr>
        <dsp:cNvPr id="0" name=""/>
        <dsp:cNvSpPr/>
      </dsp:nvSpPr>
      <dsp:spPr>
        <a:xfrm>
          <a:off x="0" y="3337296"/>
          <a:ext cx="5477724" cy="0"/>
        </a:xfrm>
        <a:prstGeom prst="line">
          <a:avLst/>
        </a:prstGeom>
        <a:solidFill>
          <a:schemeClr val="accent5">
            <a:hueOff val="19008940"/>
            <a:satOff val="-26660"/>
            <a:lumOff val="-2746"/>
            <a:alphaOff val="0"/>
          </a:schemeClr>
        </a:solidFill>
        <a:ln w="12700" cap="flat" cmpd="sng" algn="ctr">
          <a:solidFill>
            <a:schemeClr val="accent5">
              <a:hueOff val="19008940"/>
              <a:satOff val="-26660"/>
              <a:lumOff val="-274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9A3D85A-C27D-47FA-A2C2-77B4E7AD6088}">
      <dsp:nvSpPr>
        <dsp:cNvPr id="0" name=""/>
        <dsp:cNvSpPr/>
      </dsp:nvSpPr>
      <dsp:spPr>
        <a:xfrm>
          <a:off x="0" y="3337296"/>
          <a:ext cx="5477724" cy="834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1800" b="1" kern="1200" dirty="0">
              <a:latin typeface="Times New Roman"/>
              <a:cs typeface="Times New Roman"/>
            </a:rPr>
            <a:t>Dostosowanie do różnych urządzeń</a:t>
          </a:r>
          <a:r>
            <a:rPr lang="pl-PL" sz="1800" kern="1200" dirty="0">
              <a:latin typeface="Times New Roman"/>
              <a:cs typeface="Times New Roman"/>
            </a:rPr>
            <a:t> – </a:t>
          </a:r>
          <a:r>
            <a:rPr lang="pl-PL" sz="1800" kern="1200" dirty="0" err="1">
              <a:latin typeface="Times New Roman"/>
              <a:cs typeface="Times New Roman"/>
            </a:rPr>
            <a:t>responsywność</a:t>
          </a:r>
          <a:r>
            <a:rPr lang="pl-PL" sz="1800" kern="1200" dirty="0">
              <a:latin typeface="Times New Roman"/>
              <a:cs typeface="Times New Roman"/>
            </a:rPr>
            <a:t> wpływa również na dostępność.</a:t>
          </a:r>
          <a:endParaRPr lang="en-US" sz="1800" kern="1200" dirty="0">
            <a:latin typeface="Times New Roman"/>
            <a:cs typeface="Times New Roman"/>
          </a:endParaRPr>
        </a:p>
      </dsp:txBody>
      <dsp:txXfrm>
        <a:off x="0" y="3337296"/>
        <a:ext cx="5477724" cy="8341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87281-72CD-4A5F-A853-EDE25AC6B5BE}" type="datetimeFigureOut">
              <a:t>3/20/2025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09650-CA0B-4BD8-A355-4125B187675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315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Jest to </a:t>
            </a:r>
            <a:r>
              <a:rPr lang="en-US" dirty="0" err="1"/>
              <a:t>kluczowy</a:t>
            </a:r>
            <a:r>
              <a:rPr lang="en-US" dirty="0"/>
              <a:t> </a:t>
            </a:r>
            <a:r>
              <a:rPr lang="en-US" dirty="0" err="1"/>
              <a:t>aspekt</a:t>
            </a:r>
            <a:r>
              <a:rPr lang="en-US" dirty="0"/>
              <a:t> </a:t>
            </a:r>
            <a:r>
              <a:rPr lang="en-US" dirty="0" err="1"/>
              <a:t>nowoczesnych</a:t>
            </a:r>
            <a:r>
              <a:rPr lang="en-US" dirty="0"/>
              <a:t> </a:t>
            </a:r>
            <a:r>
              <a:rPr lang="en-US" dirty="0" err="1"/>
              <a:t>stron</a:t>
            </a:r>
            <a:r>
              <a:rPr lang="en-US" dirty="0"/>
              <a:t>, </a:t>
            </a:r>
            <a:r>
              <a:rPr lang="en-US" dirty="0" err="1"/>
              <a:t>który</a:t>
            </a:r>
            <a:r>
              <a:rPr lang="en-US" dirty="0"/>
              <a:t> </a:t>
            </a:r>
            <a:r>
              <a:rPr lang="en-US" dirty="0" err="1"/>
              <a:t>wpływa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komfort</a:t>
            </a:r>
            <a:r>
              <a:rPr lang="en-US" dirty="0"/>
              <a:t> </a:t>
            </a:r>
            <a:r>
              <a:rPr lang="en-US" dirty="0" err="1"/>
              <a:t>użytkowania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zgodność</a:t>
            </a:r>
            <a:r>
              <a:rPr lang="en-US" dirty="0"/>
              <a:t> z </a:t>
            </a:r>
            <a:r>
              <a:rPr lang="en-US" dirty="0" err="1"/>
              <a:t>aktualnymi</a:t>
            </a:r>
            <a:r>
              <a:rPr lang="en-US" dirty="0"/>
              <a:t> </a:t>
            </a:r>
            <a:r>
              <a:rPr lang="en-US" dirty="0" err="1"/>
              <a:t>standardami</a:t>
            </a:r>
            <a:r>
              <a:rPr lang="en-US" dirty="0"/>
              <a:t>.</a:t>
            </a: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009650-CA0B-4BD8-A355-4125B1876754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3928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555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08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789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30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46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3/20/2025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52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3/20/2025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462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3/20/2025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107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3/20/2025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193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3/20/2025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151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3/20/2025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7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3/20/2025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829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1" r:id="rId6"/>
    <p:sldLayoutId id="2147483687" r:id="rId7"/>
    <p:sldLayoutId id="2147483688" r:id="rId8"/>
    <p:sldLayoutId id="2147483689" r:id="rId9"/>
    <p:sldLayoutId id="2147483690" r:id="rId10"/>
    <p:sldLayoutId id="214748369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ave.webaim.org/report#/https://vistula.edu.pl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ave.webaim.org/report#/https://vistula.edu.pl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ocs.google.com/forms/d/e/1FAIpQLSfCdyjW8_XzJzYS_blrPa-vLY84s3UCmlEN1ue2G2mRnoAJ5A/viewfor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7344" y="1577518"/>
            <a:ext cx="5105646" cy="2425503"/>
          </a:xfrm>
        </p:spPr>
        <p:txBody>
          <a:bodyPr>
            <a:normAutofit/>
          </a:bodyPr>
          <a:lstStyle/>
          <a:p>
            <a:r>
              <a:rPr lang="en-US" sz="4000" b="1" err="1">
                <a:latin typeface="Aptos Narrow"/>
              </a:rPr>
              <a:t>Dostępność</a:t>
            </a:r>
            <a:r>
              <a:rPr lang="en-US" sz="4000" b="1" dirty="0">
                <a:latin typeface="Aptos Narrow"/>
              </a:rPr>
              <a:t> </a:t>
            </a:r>
            <a:r>
              <a:rPr lang="en-US" sz="4000" b="1" err="1">
                <a:latin typeface="Aptos Narrow"/>
              </a:rPr>
              <a:t>i</a:t>
            </a:r>
            <a:r>
              <a:rPr lang="en-US" sz="4000" b="1" dirty="0">
                <a:latin typeface="Aptos Narrow"/>
              </a:rPr>
              <a:t> </a:t>
            </a:r>
            <a:r>
              <a:rPr lang="en-US" sz="4000" b="1" err="1">
                <a:latin typeface="Aptos Narrow"/>
              </a:rPr>
              <a:t>responsywność</a:t>
            </a:r>
            <a:r>
              <a:rPr lang="en-US" sz="4000" b="1" dirty="0">
                <a:latin typeface="Aptos Narrow"/>
              </a:rPr>
              <a:t> – </a:t>
            </a:r>
            <a:r>
              <a:rPr lang="en-US" sz="3200" b="1" dirty="0">
                <a:latin typeface="Aptos Narrow"/>
              </a:rPr>
              <a:t>jak </a:t>
            </a:r>
            <a:r>
              <a:rPr lang="en-US" sz="3200" b="1" err="1">
                <a:latin typeface="Aptos Narrow"/>
              </a:rPr>
              <a:t>projektować</a:t>
            </a:r>
            <a:r>
              <a:rPr lang="en-US" sz="3200" b="1" dirty="0">
                <a:latin typeface="Aptos Narrow"/>
              </a:rPr>
              <a:t> </a:t>
            </a:r>
            <a:r>
              <a:rPr lang="en-US" sz="3200" b="1" err="1">
                <a:latin typeface="Aptos Narrow"/>
              </a:rPr>
              <a:t>strony</a:t>
            </a:r>
            <a:r>
              <a:rPr lang="en-US" sz="3200" b="1" dirty="0">
                <a:latin typeface="Aptos Narrow"/>
              </a:rPr>
              <a:t> </a:t>
            </a:r>
            <a:r>
              <a:rPr lang="en-US" sz="3200" b="1" err="1">
                <a:latin typeface="Aptos Narrow"/>
              </a:rPr>
              <a:t>dostępne</a:t>
            </a:r>
            <a:r>
              <a:rPr lang="en-US" sz="3200" b="1" dirty="0">
                <a:latin typeface="Aptos Narrow"/>
              </a:rPr>
              <a:t> </a:t>
            </a:r>
            <a:r>
              <a:rPr lang="en-US" sz="3200" b="1" err="1">
                <a:latin typeface="Aptos Narrow"/>
              </a:rPr>
              <a:t>dla</a:t>
            </a:r>
            <a:r>
              <a:rPr lang="en-US" sz="3200" b="1" dirty="0">
                <a:latin typeface="Aptos Narrow"/>
              </a:rPr>
              <a:t> </a:t>
            </a:r>
            <a:r>
              <a:rPr lang="en-US" sz="3200" b="1" err="1">
                <a:latin typeface="Aptos Narrow"/>
              </a:rPr>
              <a:t>każdego</a:t>
            </a:r>
            <a:r>
              <a:rPr lang="en-US" sz="3200" b="1" dirty="0">
                <a:latin typeface="Aptos Narrow"/>
              </a:rPr>
              <a:t>?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1688" y="4778479"/>
            <a:ext cx="4435882" cy="1101160"/>
          </a:xfrm>
        </p:spPr>
        <p:txBody>
          <a:bodyPr>
            <a:normAutofit/>
          </a:bodyPr>
          <a:lstStyle/>
          <a:p>
            <a:r>
              <a:rPr lang="en-US" dirty="0"/>
              <a:t>Mariia Mykhailenko 7 </a:t>
            </a:r>
            <a:r>
              <a:rPr lang="en-US" dirty="0" err="1"/>
              <a:t>grupa</a:t>
            </a:r>
            <a:br>
              <a:rPr lang="en-US" dirty="0"/>
            </a:br>
            <a:r>
              <a:rPr lang="en-US" dirty="0" err="1"/>
              <a:t>Numer</a:t>
            </a:r>
            <a:r>
              <a:rPr lang="en-US" dirty="0"/>
              <a:t> </a:t>
            </a:r>
            <a:r>
              <a:rPr lang="en-US" dirty="0" err="1"/>
              <a:t>albumu</a:t>
            </a:r>
            <a:r>
              <a:rPr lang="en-US" dirty="0"/>
              <a:t>: 62637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768136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BF2B36B-4D1C-9E0A-B17B-23D805AE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768136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Colorful liquid art">
            <a:extLst>
              <a:ext uri="{FF2B5EF4-FFF2-40B4-BE49-F238E27FC236}">
                <a16:creationId xmlns:a16="http://schemas.microsoft.com/office/drawing/2014/main" id="{9608554B-D519-F5AE-9E7E-4266A646A6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799" r="16345" b="-1"/>
          <a:stretch/>
        </p:blipFill>
        <p:spPr>
          <a:xfrm>
            <a:off x="6217920" y="723901"/>
            <a:ext cx="5244454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F0A724E-A7A6-D99D-C17C-25352AA741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5094" y="1808334"/>
            <a:ext cx="10415175" cy="373989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B42845A-CBB0-850D-0760-1472328810C2}"/>
              </a:ext>
            </a:extLst>
          </p:cNvPr>
          <p:cNvSpPr txBox="1"/>
          <p:nvPr/>
        </p:nvSpPr>
        <p:spPr>
          <a:xfrm>
            <a:off x="814614" y="787400"/>
            <a:ext cx="537391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🔴 </a:t>
            </a:r>
            <a:r>
              <a:rPr lang="en-US" b="1" dirty="0" err="1">
                <a:latin typeface="Times New Roman"/>
                <a:cs typeface="Times New Roman"/>
              </a:rPr>
              <a:t>Błąd</a:t>
            </a:r>
            <a:r>
              <a:rPr lang="en-US" b="1" dirty="0">
                <a:latin typeface="Times New Roman"/>
                <a:cs typeface="Times New Roman"/>
              </a:rPr>
              <a:t>:</a:t>
            </a:r>
            <a:r>
              <a:rPr lang="en-US" dirty="0">
                <a:latin typeface="Times New Roman"/>
                <a:cs typeface="Times New Roman"/>
              </a:rPr>
              <a:t> "Links do not have a discernible name" - </a:t>
            </a:r>
            <a:r>
              <a:rPr lang="en-US" dirty="0" err="1">
                <a:latin typeface="Times New Roman"/>
                <a:cs typeface="Times New Roman"/>
              </a:rPr>
              <a:t>Oznacza</a:t>
            </a:r>
            <a:r>
              <a:rPr lang="en-US" dirty="0">
                <a:latin typeface="Times New Roman"/>
                <a:cs typeface="Times New Roman"/>
              </a:rPr>
              <a:t> to, </a:t>
            </a:r>
            <a:r>
              <a:rPr lang="en-US" dirty="0" err="1">
                <a:latin typeface="Times New Roman"/>
                <a:cs typeface="Times New Roman"/>
              </a:rPr>
              <a:t>że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linki</a:t>
            </a:r>
            <a:r>
              <a:rPr lang="en-US" dirty="0">
                <a:latin typeface="Times New Roman"/>
                <a:cs typeface="Times New Roman"/>
              </a:rPr>
              <a:t> do </a:t>
            </a:r>
            <a:r>
              <a:rPr lang="en-US" dirty="0" err="1">
                <a:latin typeface="Times New Roman"/>
                <a:cs typeface="Times New Roman"/>
              </a:rPr>
              <a:t>mediów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społecznościowych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nie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mają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etykiety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tekstowej</a:t>
            </a:r>
            <a:r>
              <a:rPr lang="en-US" dirty="0">
                <a:latin typeface="Times New Roman"/>
                <a:cs typeface="Times New Roman"/>
              </a:rPr>
              <a:t> ani </a:t>
            </a:r>
            <a:r>
              <a:rPr lang="en-US" dirty="0" err="1">
                <a:latin typeface="Times New Roman"/>
                <a:cs typeface="Times New Roman"/>
              </a:rPr>
              <a:t>alternatywnego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opisu</a:t>
            </a:r>
            <a:r>
              <a:rPr lang="en-US" dirty="0">
                <a:latin typeface="Times New Roman"/>
                <a:cs typeface="Times New Roman"/>
              </a:rPr>
              <a:t> (alt).</a:t>
            </a:r>
            <a:endParaRPr lang="en-US">
              <a:latin typeface="Times New Roman"/>
              <a:cs typeface="Times New Roman"/>
            </a:endParaRPr>
          </a:p>
        </p:txBody>
      </p:sp>
      <p:pic>
        <p:nvPicPr>
          <p:cNvPr id="8" name="Picture 7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52109D19-94FC-0954-B3E0-5AB805C5E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57503"/>
            <a:ext cx="12192000" cy="10221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7DD4215-0917-0390-D681-2643C6D3473D}"/>
              </a:ext>
            </a:extLst>
          </p:cNvPr>
          <p:cNvSpPr txBox="1"/>
          <p:nvPr/>
        </p:nvSpPr>
        <p:spPr>
          <a:xfrm>
            <a:off x="7010400" y="787400"/>
            <a:ext cx="436698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Times New Roman"/>
                <a:cs typeface="Times New Roman"/>
              </a:rPr>
              <a:t>Po data-</a:t>
            </a:r>
            <a:r>
              <a:rPr lang="en-US" dirty="0" err="1">
                <a:latin typeface="Times New Roman"/>
                <a:cs typeface="Times New Roman"/>
              </a:rPr>
              <a:t>wpel</a:t>
            </a:r>
            <a:r>
              <a:rPr lang="en-US" dirty="0">
                <a:latin typeface="Times New Roman"/>
                <a:cs typeface="Times New Roman"/>
              </a:rPr>
              <a:t>-link </a:t>
            </a:r>
            <a:r>
              <a:rPr lang="en-US" dirty="0" err="1">
                <a:latin typeface="Times New Roman"/>
                <a:cs typeface="Times New Roman"/>
              </a:rPr>
              <a:t>można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dodać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err="1">
                <a:latin typeface="Times New Roman"/>
                <a:cs typeface="Times New Roman"/>
              </a:rPr>
              <a:t>atrybut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b="1" dirty="0">
                <a:latin typeface="Times New Roman"/>
                <a:cs typeface="Times New Roman"/>
              </a:rPr>
              <a:t>aria-label ="</a:t>
            </a:r>
            <a:r>
              <a:rPr lang="en-US" b="1" dirty="0" err="1">
                <a:latin typeface="Times New Roman"/>
                <a:cs typeface="Times New Roman"/>
              </a:rPr>
              <a:t>Odwiedź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b="1" dirty="0" err="1">
                <a:latin typeface="Times New Roman"/>
                <a:cs typeface="Times New Roman"/>
              </a:rPr>
              <a:t>nas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b="1" dirty="0" err="1">
                <a:latin typeface="Times New Roman"/>
                <a:cs typeface="Times New Roman"/>
              </a:rPr>
              <a:t>na</a:t>
            </a:r>
            <a:r>
              <a:rPr lang="en-US" b="1" dirty="0">
                <a:latin typeface="Times New Roman"/>
                <a:cs typeface="Times New Roman"/>
              </a:rPr>
              <a:t> </a:t>
            </a:r>
            <a:r>
              <a:rPr lang="en-US" b="1" dirty="0" err="1">
                <a:latin typeface="Times New Roman"/>
                <a:cs typeface="Times New Roman"/>
              </a:rPr>
              <a:t>Facebooku</a:t>
            </a:r>
            <a:r>
              <a:rPr lang="en-US" b="1" dirty="0">
                <a:latin typeface="Times New Roman"/>
                <a:cs typeface="Times New Roman"/>
              </a:rPr>
              <a:t>",</a:t>
            </a:r>
            <a:r>
              <a:rPr lang="en-US" dirty="0">
                <a:latin typeface="Times New Roman"/>
                <a:cs typeface="Times New Roman"/>
              </a:rPr>
              <a:t> co </a:t>
            </a:r>
            <a:r>
              <a:rPr lang="en-US" dirty="0" err="1">
                <a:ea typeface="+mn-lt"/>
                <a:cs typeface="+mn-lt"/>
              </a:rPr>
              <a:t>poprawi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dostępność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linku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>
              <a:latin typeface="Times New Roman"/>
              <a:cs typeface="Times New Roman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085584D-C871-97EA-813D-8451DC8A6000}"/>
              </a:ext>
            </a:extLst>
          </p:cNvPr>
          <p:cNvCxnSpPr/>
          <p:nvPr/>
        </p:nvCxnSpPr>
        <p:spPr>
          <a:xfrm flipH="1">
            <a:off x="8612414" y="1520370"/>
            <a:ext cx="2070100" cy="435247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6090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2E03F7-EAF3-984B-F017-B39527AAC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7A5FC4-675E-29C3-43EE-FAA6CC368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735" y="94527"/>
            <a:ext cx="3453844" cy="1463040"/>
          </a:xfrm>
        </p:spPr>
        <p:txBody>
          <a:bodyPr anchor="t">
            <a:normAutofit/>
          </a:bodyPr>
          <a:lstStyle/>
          <a:p>
            <a:r>
              <a:rPr lang="pl-PL">
                <a:ea typeface="+mj-lt"/>
                <a:cs typeface="+mj-lt"/>
              </a:rPr>
              <a:t>Testowanie dostępności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DC3BD-A1C5-9DC2-DABE-6A3E1A1F8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5490" y="2199"/>
            <a:ext cx="7048643" cy="13624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b="1" dirty="0">
                <a:latin typeface="Times New Roman"/>
                <a:ea typeface="+mn-lt"/>
                <a:cs typeface="+mn-lt"/>
              </a:rPr>
              <a:t>WAVE (Web Accessibility Evaluation </a:t>
            </a:r>
            <a:r>
              <a:rPr lang="pl-PL" b="1" err="1">
                <a:latin typeface="Times New Roman"/>
                <a:ea typeface="+mn-lt"/>
                <a:cs typeface="+mn-lt"/>
              </a:rPr>
              <a:t>Tool</a:t>
            </a:r>
            <a:r>
              <a:rPr lang="pl-PL" b="1" dirty="0">
                <a:latin typeface="Times New Roman"/>
                <a:ea typeface="+mn-lt"/>
                <a:cs typeface="+mn-lt"/>
              </a:rPr>
              <a:t>)</a:t>
            </a:r>
            <a:r>
              <a:rPr lang="pl-PL" dirty="0">
                <a:latin typeface="Times New Roman"/>
                <a:ea typeface="+mn-lt"/>
                <a:cs typeface="+mn-lt"/>
              </a:rPr>
              <a:t>: Analizuje strukturę strony pod kątem zgodności z wytycznymi WCAG. </a:t>
            </a:r>
          </a:p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  <a:ea typeface="+mn-lt"/>
                <a:cs typeface="+mn-lt"/>
                <a:hlinkClick r:id="rId2"/>
              </a:rPr>
              <a:t>WAVE for Vistula University website</a:t>
            </a:r>
            <a:endParaRPr lang="en-US">
              <a:solidFill>
                <a:srgbClr val="00B0F0"/>
              </a:solidFill>
              <a:latin typeface="Calisto MT"/>
              <a:cs typeface="Times New Roman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C10D4C-8DED-200E-3237-3345F3F2A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E8F7F80F-9EDD-0EEA-B6D7-E116EBA4F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2497143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7DE30A7-DDA2-8FCC-6AFA-435EA3A9F9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2776"/>
            <a:ext cx="12192000" cy="6273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351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3F2E58-1A72-77C0-CA1F-B1BDFB309F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E53615EE-C559-4E03-999B-5477F162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99A8EBD-049C-48E6-97ED-C9102D78F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13696" y="722376"/>
            <a:ext cx="1562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07C4913-B157-A0C3-FD9B-4A19043B18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792" b="4"/>
          <a:stretch/>
        </p:blipFill>
        <p:spPr>
          <a:xfrm>
            <a:off x="791628" y="723900"/>
            <a:ext cx="3276600" cy="5410200"/>
          </a:xfrm>
          <a:prstGeom prst="rect">
            <a:avLst/>
          </a:prstGeom>
        </p:spPr>
      </p:pic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0B2A1FF-D532-0B5F-49DD-6CDEDD1E5C2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6475" r="2" b="4797"/>
          <a:stretch/>
        </p:blipFill>
        <p:spPr>
          <a:xfrm>
            <a:off x="4068230" y="723900"/>
            <a:ext cx="3246971" cy="5410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1460DE-4C76-97BC-23CD-6D1B70E6F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8447" y="952499"/>
            <a:ext cx="3571315" cy="1316736"/>
          </a:xfrm>
        </p:spPr>
        <p:txBody>
          <a:bodyPr>
            <a:normAutofit/>
          </a:bodyPr>
          <a:lstStyle/>
          <a:p>
            <a:r>
              <a:rPr lang="pl-PL">
                <a:ea typeface="+mj-lt"/>
                <a:cs typeface="+mj-lt"/>
              </a:rPr>
              <a:t>Testowanie dostępności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3CBBB-1D83-667D-3734-7A9FB13ACA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18447" y="2292096"/>
            <a:ext cx="3571315" cy="391344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l-PL" b="1" dirty="0">
                <a:latin typeface="Times New Roman"/>
                <a:ea typeface="+mn-lt"/>
                <a:cs typeface="+mn-lt"/>
              </a:rPr>
              <a:t>WAVE (Web Accessibility Evaluation </a:t>
            </a:r>
            <a:r>
              <a:rPr lang="pl-PL" b="1" err="1">
                <a:latin typeface="Times New Roman"/>
                <a:ea typeface="+mn-lt"/>
                <a:cs typeface="+mn-lt"/>
              </a:rPr>
              <a:t>Tool</a:t>
            </a:r>
            <a:r>
              <a:rPr lang="pl-PL" b="1" dirty="0">
                <a:latin typeface="Times New Roman"/>
                <a:ea typeface="+mn-lt"/>
                <a:cs typeface="+mn-lt"/>
              </a:rPr>
              <a:t>)</a:t>
            </a:r>
            <a:r>
              <a:rPr lang="pl-PL" dirty="0">
                <a:latin typeface="Times New Roman"/>
                <a:ea typeface="+mn-lt"/>
                <a:cs typeface="+mn-lt"/>
              </a:rPr>
              <a:t>: Analizuje strukturę strony pod kątem zgodności z wytycznymi WCAG. </a:t>
            </a:r>
          </a:p>
          <a:p>
            <a:pPr marL="0" indent="0">
              <a:buNone/>
            </a:pPr>
            <a:r>
              <a:rPr lang="en-US">
                <a:ea typeface="+mn-lt"/>
                <a:cs typeface="+mn-lt"/>
                <a:hlinkClick r:id="rId4"/>
              </a:rPr>
              <a:t>WAVE for Vistula University website</a:t>
            </a:r>
            <a:endParaRPr lang="en-US">
              <a:latin typeface="Calisto M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23843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2530B1-B465-91A8-2BA9-6401E5959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53615EE-C559-4E03-999B-5477F1626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43766AD-6614-4710-B2A4-7BB682EE3D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96107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bandicam 2025-03-10 16-23-39-700">
            <a:hlinkClick r:id="" action="ppaction://media"/>
            <a:extLst>
              <a:ext uri="{FF2B5EF4-FFF2-40B4-BE49-F238E27FC236}">
                <a16:creationId xmlns:a16="http://schemas.microsoft.com/office/drawing/2014/main" id="{E42B87E3-7CFC-A9F5-4034-A7C293109BE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955" end="2262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36232" y="173456"/>
            <a:ext cx="3963228" cy="5064171"/>
          </a:xfrm>
          <a:prstGeom prst="rect">
            <a:avLst/>
          </a:prstGeom>
        </p:spPr>
      </p:pic>
      <p:pic>
        <p:nvPicPr>
          <p:cNvPr id="8" name="bandicam 2025-03-10 16-19-49-445">
            <a:hlinkClick r:id="" action="ppaction://media"/>
            <a:extLst>
              <a:ext uri="{FF2B5EF4-FFF2-40B4-BE49-F238E27FC236}">
                <a16:creationId xmlns:a16="http://schemas.microsoft.com/office/drawing/2014/main" id="{E3C3CE54-CA56-A1BD-FD6B-0311BB9F7E7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st="2239" end="443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04606" y="1446444"/>
            <a:ext cx="3750603" cy="48938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CF54DB-2EE6-27E9-B10C-F91565155D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228" y="174531"/>
            <a:ext cx="4766144" cy="981914"/>
          </a:xfrm>
        </p:spPr>
        <p:txBody>
          <a:bodyPr>
            <a:normAutofit fontScale="90000"/>
          </a:bodyPr>
          <a:lstStyle/>
          <a:p>
            <a:r>
              <a:rPr lang="pl-PL" dirty="0">
                <a:ea typeface="+mj-lt"/>
                <a:cs typeface="+mj-lt"/>
              </a:rPr>
              <a:t>Testowanie </a:t>
            </a:r>
            <a:r>
              <a:rPr lang="pl-PL" dirty="0" err="1">
                <a:ea typeface="+mj-lt"/>
                <a:cs typeface="+mj-lt"/>
              </a:rPr>
              <a:t>responsywności</a:t>
            </a:r>
          </a:p>
          <a:p>
            <a:endParaRPr lang="pl-P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212FD-897A-3F06-F036-43AA35475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970" y="1715385"/>
            <a:ext cx="3692618" cy="39351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b="1" dirty="0">
                <a:latin typeface="Times New Roman"/>
                <a:ea typeface="+mn-lt"/>
                <a:cs typeface="+mn-lt"/>
              </a:rPr>
              <a:t>Chrome </a:t>
            </a:r>
            <a:r>
              <a:rPr lang="pl-PL" b="1" err="1">
                <a:latin typeface="Times New Roman"/>
                <a:ea typeface="+mn-lt"/>
                <a:cs typeface="+mn-lt"/>
              </a:rPr>
              <a:t>DevTools</a:t>
            </a:r>
            <a:r>
              <a:rPr lang="pl-PL" dirty="0">
                <a:latin typeface="Times New Roman"/>
                <a:ea typeface="+mn-lt"/>
                <a:cs typeface="+mn-lt"/>
              </a:rPr>
              <a:t>: Po naciśnięciu F12 i wybraniu opcji "</a:t>
            </a:r>
            <a:r>
              <a:rPr lang="pl-PL" err="1">
                <a:latin typeface="Times New Roman"/>
                <a:ea typeface="+mn-lt"/>
                <a:cs typeface="+mn-lt"/>
              </a:rPr>
              <a:t>Toggle</a:t>
            </a:r>
            <a:r>
              <a:rPr lang="pl-PL" dirty="0">
                <a:latin typeface="Times New Roman"/>
                <a:ea typeface="+mn-lt"/>
                <a:cs typeface="+mn-lt"/>
              </a:rPr>
              <a:t> Device </a:t>
            </a:r>
            <a:r>
              <a:rPr lang="pl-PL" err="1">
                <a:latin typeface="Times New Roman"/>
                <a:ea typeface="+mn-lt"/>
                <a:cs typeface="+mn-lt"/>
              </a:rPr>
              <a:t>Toolbar</a:t>
            </a:r>
            <a:r>
              <a:rPr lang="pl-PL" dirty="0">
                <a:latin typeface="Times New Roman"/>
                <a:ea typeface="+mn-lt"/>
                <a:cs typeface="+mn-lt"/>
              </a:rPr>
              <a:t>" możemy symulować wygląd strony na różnych urządzeniach. </a:t>
            </a:r>
          </a:p>
          <a:p>
            <a:pPr marL="0" indent="0">
              <a:buNone/>
            </a:pPr>
            <a:r>
              <a:rPr lang="pl-PL" dirty="0">
                <a:latin typeface="Times New Roman"/>
                <a:cs typeface="Times New Roman"/>
              </a:rPr>
              <a:t>Przykłady demonstrują stronę na </a:t>
            </a:r>
            <a:r>
              <a:rPr lang="pl-PL" dirty="0" err="1">
                <a:latin typeface="Times New Roman"/>
                <a:cs typeface="Times New Roman"/>
              </a:rPr>
              <a:t>Iphone</a:t>
            </a:r>
            <a:r>
              <a:rPr lang="pl-PL" dirty="0">
                <a:latin typeface="Times New Roman"/>
                <a:cs typeface="Times New Roman"/>
              </a:rPr>
              <a:t> oraz </a:t>
            </a:r>
            <a:r>
              <a:rPr lang="pl-PL" dirty="0" err="1">
                <a:latin typeface="Times New Roman"/>
                <a:cs typeface="Times New Roman"/>
              </a:rPr>
              <a:t>Ipad</a:t>
            </a:r>
            <a:r>
              <a:rPr lang="pl-PL" dirty="0">
                <a:latin typeface="Times New Roman"/>
                <a:cs typeface="Times New Roman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73396185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video>
              <p:cMediaNode>
                <p:cTn id="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1277B4-D197-9E42-3AC5-FE8ED48EE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252" y="5816304"/>
            <a:ext cx="5965190" cy="74685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>
                <a:hlinkClick r:id="rId2"/>
              </a:rPr>
              <a:t>Test wiedzy (quiz)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4" descr="A group of electronic devices&#10;&#10;AI-generated content may be incorrect.">
            <a:extLst>
              <a:ext uri="{FF2B5EF4-FFF2-40B4-BE49-F238E27FC236}">
                <a16:creationId xmlns:a16="http://schemas.microsoft.com/office/drawing/2014/main" id="{9ADAC244-31CC-2195-5D4B-5E7DFBE0A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44033" y="406400"/>
            <a:ext cx="7503934" cy="5196474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69770" y="5719083"/>
            <a:ext cx="8229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107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Przygotowanie do daty wdrożenia Europejskiego aktu o dostępności - czerwiec  2022 r. - ReadSpeaker">
            <a:extLst>
              <a:ext uri="{FF2B5EF4-FFF2-40B4-BE49-F238E27FC236}">
                <a16:creationId xmlns:a16="http://schemas.microsoft.com/office/drawing/2014/main" id="{59B01618-5EAE-7C9D-6BEA-D7DDA7FE3AD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778" r="2" b="9564"/>
          <a:stretch/>
        </p:blipFill>
        <p:spPr>
          <a:xfrm>
            <a:off x="800100" y="717656"/>
            <a:ext cx="10591800" cy="30861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E217B62-8FAA-82FA-976C-908D55A2A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4023657"/>
            <a:ext cx="3794760" cy="2110444"/>
          </a:xfrm>
        </p:spPr>
        <p:txBody>
          <a:bodyPr>
            <a:normAutofit/>
          </a:bodyPr>
          <a:lstStyle/>
          <a:p>
            <a:r>
              <a:rPr lang="en-US" b="1" dirty="0" err="1"/>
              <a:t>Czym</a:t>
            </a:r>
            <a:r>
              <a:rPr lang="en-US" b="1" dirty="0"/>
              <a:t> jest </a:t>
            </a:r>
            <a:r>
              <a:rPr lang="pl-PL" b="1" dirty="0"/>
              <a:t>dostępność</a:t>
            </a:r>
            <a:r>
              <a:rPr lang="en-US" b="1" dirty="0"/>
              <a:t>?</a:t>
            </a:r>
            <a:endParaRPr lang="en-US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566DF-BA1D-DC62-ADBF-0A1AB3CDB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0933" y="4088705"/>
            <a:ext cx="6135924" cy="209397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pl-PL" sz="1900" dirty="0">
                <a:latin typeface="Times New Roman"/>
                <a:ea typeface="+mn-lt"/>
                <a:cs typeface="+mn-lt"/>
              </a:rPr>
              <a:t>Dostępność cyfrowa oznacza projektowanie stron tak, aby były one przyjazne dla wszystkich użytkowników, w tym osób z niepełnosprawnościami.</a:t>
            </a:r>
          </a:p>
          <a:p>
            <a:pPr>
              <a:lnSpc>
                <a:spcPct val="100000"/>
              </a:lnSpc>
            </a:pPr>
            <a:r>
              <a:rPr lang="pl-PL" sz="1900" dirty="0">
                <a:latin typeface="Times New Roman"/>
                <a:ea typeface="+mn-lt"/>
                <a:cs typeface="+mn-lt"/>
              </a:rPr>
              <a:t>Standardem regulującym dostępność stron jest </a:t>
            </a:r>
            <a:r>
              <a:rPr lang="pl-PL" sz="1900" b="1" dirty="0">
                <a:solidFill>
                  <a:srgbClr val="0070C0"/>
                </a:solidFill>
                <a:latin typeface="Times New Roman"/>
                <a:ea typeface="+mn-lt"/>
                <a:cs typeface="+mn-lt"/>
              </a:rPr>
              <a:t>WCAG</a:t>
            </a:r>
            <a:r>
              <a:rPr lang="pl-PL" sz="1900" dirty="0">
                <a:latin typeface="Times New Roman"/>
                <a:ea typeface="+mn-lt"/>
                <a:cs typeface="+mn-lt"/>
              </a:rPr>
              <a:t> (Web Content Accessibility </a:t>
            </a:r>
            <a:r>
              <a:rPr lang="pl-PL" sz="1900" err="1">
                <a:latin typeface="Times New Roman"/>
                <a:ea typeface="+mn-lt"/>
                <a:cs typeface="+mn-lt"/>
              </a:rPr>
              <a:t>Guidelines</a:t>
            </a:r>
            <a:r>
              <a:rPr lang="pl-PL" sz="1900" dirty="0">
                <a:latin typeface="Times New Roman"/>
                <a:ea typeface="+mn-lt"/>
                <a:cs typeface="+mn-lt"/>
              </a:rPr>
              <a:t>), który określa zasady tworzenia treści dostępnych dla każdego.</a:t>
            </a:r>
            <a:endParaRPr lang="pl-PL" sz="1900" dirty="0">
              <a:latin typeface="Times New Roman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E0104E4-99BC-494F-8342-F250828E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876800" y="4114590"/>
            <a:ext cx="9818" cy="201951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316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blue figure with arms outstretched&#10;&#10;AI-generated content may be incorrect.">
            <a:extLst>
              <a:ext uri="{FF2B5EF4-FFF2-40B4-BE49-F238E27FC236}">
                <a16:creationId xmlns:a16="http://schemas.microsoft.com/office/drawing/2014/main" id="{B3CF6DC2-F882-37FC-DE51-89A03E2D69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29" r="3334" b="4"/>
          <a:stretch/>
        </p:blipFill>
        <p:spPr>
          <a:xfrm>
            <a:off x="7434465" y="1830680"/>
            <a:ext cx="3299389" cy="35266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279EC8-71F5-93A0-93B2-A6CCCAECA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471" y="914400"/>
            <a:ext cx="8390025" cy="1316736"/>
          </a:xfrm>
        </p:spPr>
        <p:txBody>
          <a:bodyPr>
            <a:normAutofit/>
          </a:bodyPr>
          <a:lstStyle/>
          <a:p>
            <a:r>
              <a:rPr lang="pl-PL" sz="3700" b="1">
                <a:ea typeface="+mj-lt"/>
                <a:cs typeface="+mj-lt"/>
              </a:rPr>
              <a:t>Podstawowe aspekty dostępności</a:t>
            </a:r>
            <a:endParaRPr lang="pl-PL" sz="3700" b="1"/>
          </a:p>
          <a:p>
            <a:endParaRPr lang="en-US" sz="37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83FD9E-C5A7-96F7-951D-7D292013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FC3210B5-DC9C-33CA-6929-38CE6F0A22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8455966"/>
              </p:ext>
            </p:extLst>
          </p:nvPr>
        </p:nvGraphicFramePr>
        <p:xfrm>
          <a:off x="1505455" y="1834479"/>
          <a:ext cx="5477724" cy="4172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82990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6990D-8EC0-7ADE-83B6-E8E281BF73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8862" y="1431055"/>
            <a:ext cx="10691265" cy="373989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marL="0" indent="0">
              <a:buNone/>
            </a:pPr>
            <a:r>
              <a:rPr lang="pl-PL" b="1" dirty="0">
                <a:latin typeface="Times New Roman"/>
                <a:cs typeface="Times New Roman"/>
              </a:rPr>
              <a:t>Nawigacja klawiaturą – obsługa klawisza </a:t>
            </a:r>
            <a:r>
              <a:rPr lang="pl-PL" b="1" dirty="0" err="1">
                <a:latin typeface="Times New Roman"/>
                <a:cs typeface="Times New Roman"/>
              </a:rPr>
              <a:t>Tab</a:t>
            </a:r>
            <a:r>
              <a:rPr lang="pl-PL" b="1" dirty="0">
                <a:latin typeface="Times New Roman"/>
                <a:cs typeface="Times New Roman"/>
              </a:rPr>
              <a:t>:</a:t>
            </a:r>
          </a:p>
          <a:p>
            <a:pPr marL="0" indent="0">
              <a:buNone/>
            </a:pPr>
            <a:endParaRPr lang="pl-PL" b="1" dirty="0">
              <a:latin typeface="Times New Roman"/>
              <a:cs typeface="Times New Roman"/>
            </a:endParaRPr>
          </a:p>
          <a:p>
            <a:pPr>
              <a:buNone/>
            </a:pPr>
            <a:r>
              <a:rPr lang="pl-PL" b="1" dirty="0">
                <a:latin typeface="Times New Roman"/>
                <a:cs typeface="Times New Roman"/>
              </a:rPr>
              <a:t>Dodawanie alt dla obrazów:</a:t>
            </a:r>
            <a:endParaRPr lang="pl-PL" dirty="0">
              <a:latin typeface="Times New Roman"/>
              <a:cs typeface="Times New Roman"/>
            </a:endParaRPr>
          </a:p>
          <a:p>
            <a:pPr>
              <a:buNone/>
            </a:pPr>
            <a:endParaRPr lang="pl-PL" dirty="0">
              <a:latin typeface="Times New Roman"/>
              <a:cs typeface="Times New Roman"/>
            </a:endParaRPr>
          </a:p>
          <a:p>
            <a:pPr>
              <a:buNone/>
            </a:pPr>
            <a:r>
              <a:rPr lang="pl-PL" b="1" dirty="0">
                <a:latin typeface="Times New Roman"/>
                <a:cs typeface="Times New Roman"/>
              </a:rPr>
              <a:t>Semantyczne nagłówki dla struktury treści:</a:t>
            </a:r>
            <a:endParaRPr lang="pl-PL" dirty="0">
              <a:latin typeface="Times New Roman"/>
              <a:cs typeface="Times New Roman"/>
            </a:endParaRPr>
          </a:p>
          <a:p>
            <a:pPr>
              <a:buNone/>
            </a:pPr>
            <a:endParaRPr lang="pl-PL" dirty="0">
              <a:latin typeface="Times New Roman"/>
              <a:cs typeface="Times New Roman"/>
            </a:endParaRPr>
          </a:p>
          <a:p>
            <a:pPr>
              <a:buNone/>
            </a:pPr>
            <a:r>
              <a:rPr lang="pl-PL" b="1" dirty="0">
                <a:latin typeface="Times New Roman"/>
                <a:cs typeface="Times New Roman"/>
              </a:rPr>
              <a:t>Role ARIA dla czytników ekranu:</a:t>
            </a:r>
            <a:endParaRPr lang="pl-PL" dirty="0">
              <a:latin typeface="Times New Roman"/>
              <a:cs typeface="Times New Roman"/>
            </a:endParaRPr>
          </a:p>
          <a:p>
            <a:pPr>
              <a:buNone/>
            </a:pPr>
            <a:endParaRPr lang="pl-PL" b="1" dirty="0">
              <a:latin typeface="Times New Roman"/>
              <a:ea typeface="+mn-lt"/>
              <a:cs typeface="Times New Roman"/>
            </a:endParaRPr>
          </a:p>
          <a:p>
            <a:pPr>
              <a:buNone/>
            </a:pPr>
            <a:r>
              <a:rPr lang="pl-PL" b="1" dirty="0">
                <a:latin typeface="Times New Roman"/>
                <a:ea typeface="+mn-lt"/>
                <a:cs typeface="+mn-lt"/>
              </a:rPr>
              <a:t>Obsługa fokusu (styling dla klawiatury): </a:t>
            </a:r>
            <a:endParaRPr lang="pl-PL" b="1" dirty="0">
              <a:latin typeface="Times New Roman"/>
              <a:cs typeface="Times New Roman"/>
            </a:endParaRPr>
          </a:p>
          <a:p>
            <a:pPr>
              <a:buNone/>
            </a:pPr>
            <a:endParaRPr lang="en-US" dirty="0">
              <a:latin typeface="Calisto MT"/>
            </a:endParaRPr>
          </a:p>
          <a:p>
            <a:pPr marL="0" indent="0">
              <a:buNone/>
            </a:pPr>
            <a:endParaRPr lang="en-US" b="1" dirty="0">
              <a:latin typeface="Consolas"/>
            </a:endParaRPr>
          </a:p>
          <a:p>
            <a:endParaRPr lang="en-US" dirty="0"/>
          </a:p>
        </p:txBody>
      </p:sp>
      <p:pic>
        <p:nvPicPr>
          <p:cNvPr id="4" name="Picture 3" descr="A close up of text&#10;&#10;AI-generated content may be incorrect.">
            <a:extLst>
              <a:ext uri="{FF2B5EF4-FFF2-40B4-BE49-F238E27FC236}">
                <a16:creationId xmlns:a16="http://schemas.microsoft.com/office/drawing/2014/main" id="{BAB7861D-A6CC-2CE2-895D-5F97D5A9D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2264" y="1110084"/>
            <a:ext cx="5819775" cy="895350"/>
          </a:xfrm>
          <a:prstGeom prst="rect">
            <a:avLst/>
          </a:prstGeom>
        </p:spPr>
      </p:pic>
      <p:pic>
        <p:nvPicPr>
          <p:cNvPr id="5" name="Picture 4" descr="A green text with black lines&#10;&#10;AI-generated content may be incorrect.">
            <a:extLst>
              <a:ext uri="{FF2B5EF4-FFF2-40B4-BE49-F238E27FC236}">
                <a16:creationId xmlns:a16="http://schemas.microsoft.com/office/drawing/2014/main" id="{642C3CCD-06C4-A1CA-387A-9BDECAC62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052" y="2308969"/>
            <a:ext cx="6210300" cy="581025"/>
          </a:xfrm>
          <a:prstGeom prst="rect">
            <a:avLst/>
          </a:prstGeom>
        </p:spPr>
      </p:pic>
      <p:pic>
        <p:nvPicPr>
          <p:cNvPr id="6" name="Picture 5" descr="A close up of black text&#10;&#10;AI-generated content may be incorrect.">
            <a:extLst>
              <a:ext uri="{FF2B5EF4-FFF2-40B4-BE49-F238E27FC236}">
                <a16:creationId xmlns:a16="http://schemas.microsoft.com/office/drawing/2014/main" id="{4530423E-88DF-B8A0-F8E0-4DCDD95116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9638" y="2976677"/>
            <a:ext cx="2552700" cy="90487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D9937F20-C4CA-4F96-3866-A8F397ED7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598" y="692552"/>
            <a:ext cx="8390025" cy="1316736"/>
          </a:xfrm>
        </p:spPr>
        <p:txBody>
          <a:bodyPr>
            <a:normAutofit/>
          </a:bodyPr>
          <a:lstStyle/>
          <a:p>
            <a:r>
              <a:rPr lang="pl-PL" sz="2800" dirty="0"/>
              <a:t>Implementacja w kodzie:</a:t>
            </a:r>
          </a:p>
          <a:p>
            <a:endParaRPr lang="en-US" sz="3700"/>
          </a:p>
        </p:txBody>
      </p:sp>
      <p:pic>
        <p:nvPicPr>
          <p:cNvPr id="11" name="Picture 10" descr="A close-up of a computer code&#10;&#10;AI-generated content may be incorrect.">
            <a:extLst>
              <a:ext uri="{FF2B5EF4-FFF2-40B4-BE49-F238E27FC236}">
                <a16:creationId xmlns:a16="http://schemas.microsoft.com/office/drawing/2014/main" id="{AA4E1095-6F7B-7F72-B0CD-F539E5FE59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399" y="5171984"/>
            <a:ext cx="6105525" cy="1162050"/>
          </a:xfrm>
          <a:prstGeom prst="rect">
            <a:avLst/>
          </a:prstGeom>
        </p:spPr>
      </p:pic>
      <p:pic>
        <p:nvPicPr>
          <p:cNvPr id="7" name="Picture 6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10CBF2E3-BBEC-DC12-5A4B-76708B55518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-201" b="13084"/>
          <a:stretch/>
        </p:blipFill>
        <p:spPr>
          <a:xfrm>
            <a:off x="6091848" y="4020126"/>
            <a:ext cx="4829313" cy="179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474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F6D96-62DA-CDCE-D101-6BDB1A3FB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950" y="862208"/>
            <a:ext cx="10733018" cy="681291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WCAG – Web Content Accessibility Guidelines</a:t>
            </a:r>
            <a:endParaRPr lang="en-US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75ACA-6987-F0A4-41A5-1DF0C4C34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951" y="1867088"/>
            <a:ext cx="5641585" cy="3739896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lang="pl-PL" b="1" u="sng" dirty="0">
                <a:latin typeface="Times New Roman"/>
                <a:ea typeface="+mn-lt"/>
                <a:cs typeface="Times New Roman"/>
              </a:rPr>
              <a:t>Poziomy zgodności WCAG:</a:t>
            </a:r>
            <a:endParaRPr lang="pl-PL" u="sng" dirty="0">
              <a:latin typeface="Times New Roman"/>
              <a:cs typeface="Times New Roman"/>
            </a:endParaRPr>
          </a:p>
          <a:p>
            <a:r>
              <a:rPr lang="pl-PL" dirty="0">
                <a:latin typeface="Times New Roman"/>
                <a:ea typeface="+mn-lt"/>
                <a:cs typeface="+mn-lt"/>
              </a:rPr>
              <a:t>Poziom A – Podstawowa dostępność. Strona spełnia minimalne wymagania. Kontrast tekstu do tła nie jest ściśle regulowany, ale zaleca się stosowanie wartości </a:t>
            </a:r>
            <a:r>
              <a:rPr lang="pl-PL" b="1" dirty="0">
                <a:latin typeface="Times New Roman"/>
                <a:ea typeface="+mn-lt"/>
                <a:cs typeface="+mn-lt"/>
              </a:rPr>
              <a:t>3:1</a:t>
            </a:r>
            <a:r>
              <a:rPr lang="pl-PL" dirty="0">
                <a:latin typeface="Times New Roman"/>
                <a:ea typeface="+mn-lt"/>
                <a:cs typeface="+mn-lt"/>
              </a:rPr>
              <a:t> dla dużego tekstu.</a:t>
            </a:r>
          </a:p>
          <a:p>
            <a:r>
              <a:rPr lang="pl-PL" dirty="0">
                <a:latin typeface="Times New Roman"/>
                <a:ea typeface="+mn-lt"/>
                <a:cs typeface="+mn-lt"/>
              </a:rPr>
              <a:t>Poziom AA – Standard dla większości stron internetowych. Strona jest dostępna dla większej grupy użytkowników. Wymagania dotyczące kontrastu: </a:t>
            </a:r>
            <a:r>
              <a:rPr lang="pl-PL" b="1" dirty="0">
                <a:latin typeface="Times New Roman"/>
                <a:ea typeface="+mn-lt"/>
                <a:cs typeface="+mn-lt"/>
              </a:rPr>
              <a:t>4.5:1 dla zwykłego tekstu i 3:1 dla dużego tekstu</a:t>
            </a:r>
            <a:r>
              <a:rPr lang="pl-PL" dirty="0">
                <a:latin typeface="Times New Roman"/>
                <a:ea typeface="+mn-lt"/>
                <a:cs typeface="+mn-lt"/>
              </a:rPr>
              <a:t>.</a:t>
            </a:r>
          </a:p>
          <a:p>
            <a:r>
              <a:rPr lang="pl-PL" dirty="0">
                <a:latin typeface="Times New Roman"/>
                <a:ea typeface="+mn-lt"/>
                <a:cs typeface="+mn-lt"/>
              </a:rPr>
              <a:t>Poziom AAA – Najwyższy poziom dostępności. Strona dostosowana w pełni do potrzeb osób z niepełnosprawnościami. Wymagany </a:t>
            </a:r>
            <a:r>
              <a:rPr lang="pl-PL" b="1" dirty="0">
                <a:latin typeface="Times New Roman"/>
                <a:ea typeface="+mn-lt"/>
                <a:cs typeface="+mn-lt"/>
              </a:rPr>
              <a:t>kontrast minimum 7:1 dla zwykłego tekstu oraz 4.5:1 dla dużego tekstu.</a:t>
            </a:r>
            <a:endParaRPr lang="pl-PL" dirty="0">
              <a:latin typeface="Times New Roman"/>
              <a:cs typeface="Times New Roman"/>
            </a:endParaRPr>
          </a:p>
          <a:p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75F5F71-59A5-326E-53EB-EA5DA2556ABD}"/>
              </a:ext>
            </a:extLst>
          </p:cNvPr>
          <p:cNvSpPr txBox="1">
            <a:spLocks/>
          </p:cNvSpPr>
          <p:nvPr/>
        </p:nvSpPr>
        <p:spPr>
          <a:xfrm>
            <a:off x="6374304" y="1862913"/>
            <a:ext cx="5378141" cy="38964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pl-PL" sz="1900" b="1" u="sng" dirty="0">
                <a:latin typeface="Times New Roman"/>
                <a:ea typeface="+mn-lt"/>
                <a:cs typeface="Times New Roman"/>
              </a:rPr>
              <a:t>Główne zasady WCAG:</a:t>
            </a:r>
            <a:endParaRPr lang="pl-PL" sz="1900" dirty="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</a:pPr>
            <a:r>
              <a:rPr lang="pl-PL" sz="1800" b="1" dirty="0">
                <a:latin typeface="Times New Roman"/>
                <a:ea typeface="+mn-lt"/>
                <a:cs typeface="Times New Roman"/>
              </a:rPr>
              <a:t>Postrzegalność</a:t>
            </a:r>
            <a:r>
              <a:rPr lang="pl-PL" sz="1800" dirty="0">
                <a:latin typeface="Times New Roman"/>
                <a:ea typeface="+mn-lt"/>
                <a:cs typeface="Times New Roman"/>
              </a:rPr>
              <a:t> – Informacje i komponenty interfejsu muszą być prezentowane w sposób czytelny dla użytkowników.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</a:pPr>
            <a:r>
              <a:rPr lang="pl-PL" sz="1800" b="1" dirty="0">
                <a:latin typeface="Times New Roman"/>
                <a:ea typeface="+mn-lt"/>
                <a:cs typeface="Times New Roman"/>
              </a:rPr>
              <a:t>Funkcjonalność</a:t>
            </a:r>
            <a:r>
              <a:rPr lang="pl-PL" sz="1800" dirty="0">
                <a:latin typeface="Times New Roman"/>
                <a:ea typeface="+mn-lt"/>
                <a:cs typeface="Times New Roman"/>
              </a:rPr>
              <a:t> – Elementy interaktywne muszą być dostępne dla użytkowników niezależnie od używanej technologii.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</a:pPr>
            <a:r>
              <a:rPr lang="pl-PL" sz="1800" b="1" dirty="0">
                <a:latin typeface="Times New Roman"/>
                <a:ea typeface="+mn-lt"/>
                <a:cs typeface="Times New Roman"/>
              </a:rPr>
              <a:t>Zrozumiałość</a:t>
            </a:r>
            <a:r>
              <a:rPr lang="pl-PL" sz="1800" dirty="0">
                <a:latin typeface="Times New Roman"/>
                <a:ea typeface="+mn-lt"/>
                <a:cs typeface="Times New Roman"/>
              </a:rPr>
              <a:t> – Treści muszą być klarowne i łatwe do zrozumienia.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</a:pPr>
            <a:r>
              <a:rPr lang="pl-PL" sz="1800" b="1" dirty="0">
                <a:latin typeface="Times New Roman"/>
                <a:ea typeface="+mn-lt"/>
                <a:cs typeface="Times New Roman"/>
              </a:rPr>
              <a:t>Solidność</a:t>
            </a:r>
            <a:r>
              <a:rPr lang="pl-PL" sz="1800" dirty="0">
                <a:latin typeface="Times New Roman"/>
                <a:ea typeface="+mn-lt"/>
                <a:cs typeface="Times New Roman"/>
              </a:rPr>
              <a:t> – Strona powinna działać poprawnie z różnymi technologiami asystującymi.</a:t>
            </a:r>
            <a:endParaRPr lang="en-US" sz="1800" dirty="0">
              <a:latin typeface="Times New Roman"/>
              <a:cs typeface="Times New Roman"/>
            </a:endParaRPr>
          </a:p>
          <a:p>
            <a:endParaRPr lang="en-US" dirty="0">
              <a:latin typeface="Times New Roman"/>
              <a:cs typeface="Times New Roman"/>
            </a:endParaRPr>
          </a:p>
        </p:txBody>
      </p:sp>
      <p:pic>
        <p:nvPicPr>
          <p:cNvPr id="7" name="Picture 6" descr="Web Content Accessibility Guidelines (WCAG) | Uxcel">
            <a:extLst>
              <a:ext uri="{FF2B5EF4-FFF2-40B4-BE49-F238E27FC236}">
                <a16:creationId xmlns:a16="http://schemas.microsoft.com/office/drawing/2014/main" id="{53C486BA-E56C-306F-B4CC-7C7BAF7E4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7886" y="5455601"/>
            <a:ext cx="1132113" cy="67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167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F9DC9-ED11-2DAC-FF97-57C31A8CF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/>
              <a:t>Czym jest </a:t>
            </a:r>
            <a:r>
              <a:rPr lang="pl-PL" b="1" err="1"/>
              <a:t>responsywność</a:t>
            </a:r>
            <a:r>
              <a:rPr lang="pl-PL" b="1"/>
              <a:t>?</a:t>
            </a:r>
            <a:endParaRPr lang="pl-PL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DDFDD-0572-9501-70DD-EB0627980A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422" y="1590246"/>
            <a:ext cx="7257046" cy="109899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pl-PL" sz="1900" err="1">
                <a:latin typeface="Times New Roman"/>
                <a:ea typeface="+mn-lt"/>
                <a:cs typeface="+mn-lt"/>
              </a:rPr>
              <a:t>Responsywność</a:t>
            </a:r>
            <a:r>
              <a:rPr lang="pl-PL" sz="1900" dirty="0">
                <a:latin typeface="Times New Roman"/>
                <a:ea typeface="+mn-lt"/>
                <a:cs typeface="+mn-lt"/>
              </a:rPr>
              <a:t> strony internetowej to zdolność do dostosowywania jej układu do różnych urządzeń: komputerów, tabletów i smartfonów. Głównym celem jest zapewnienie optymalnego doświadczenia użytkownika niezależnie od rozmiaru ekranu.</a:t>
            </a:r>
            <a:endParaRPr lang="en-US">
              <a:latin typeface="Times New Roman"/>
              <a:ea typeface="+mn-lt"/>
              <a:cs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F66985-0FA5-75A2-0D9F-7FA4A7A017F9}"/>
              </a:ext>
            </a:extLst>
          </p:cNvPr>
          <p:cNvSpPr txBox="1"/>
          <p:nvPr/>
        </p:nvSpPr>
        <p:spPr>
          <a:xfrm>
            <a:off x="594028" y="3178685"/>
            <a:ext cx="9083976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b="1" dirty="0">
                <a:latin typeface="Times New Roman"/>
                <a:cs typeface="Times New Roman"/>
              </a:rPr>
              <a:t>Główne zasady </a:t>
            </a:r>
            <a:r>
              <a:rPr lang="pl-PL" b="1" err="1">
                <a:latin typeface="Times New Roman"/>
                <a:cs typeface="Times New Roman"/>
              </a:rPr>
              <a:t>responsywności</a:t>
            </a:r>
            <a:r>
              <a:rPr lang="pl-PL" b="1" dirty="0">
                <a:latin typeface="Times New Roman"/>
                <a:cs typeface="Times New Roman"/>
              </a:rPr>
              <a:t>:</a:t>
            </a:r>
          </a:p>
          <a:p>
            <a:pPr marL="228600" indent="-228600">
              <a:buFont typeface=""/>
              <a:buAutoNum type="arabicPeriod"/>
            </a:pPr>
            <a:r>
              <a:rPr lang="pl-PL" dirty="0">
                <a:latin typeface="Times New Roman"/>
                <a:cs typeface="Times New Roman"/>
              </a:rPr>
              <a:t>Elastyczne siatki (</a:t>
            </a:r>
            <a:r>
              <a:rPr lang="pl-PL" err="1">
                <a:latin typeface="Times New Roman"/>
                <a:cs typeface="Times New Roman"/>
              </a:rPr>
              <a:t>flexbox</a:t>
            </a:r>
            <a:r>
              <a:rPr lang="pl-PL" dirty="0">
                <a:latin typeface="Times New Roman"/>
                <a:cs typeface="Times New Roman"/>
              </a:rPr>
              <a:t>, </a:t>
            </a:r>
            <a:r>
              <a:rPr lang="pl-PL" err="1">
                <a:latin typeface="Times New Roman"/>
                <a:cs typeface="Times New Roman"/>
              </a:rPr>
              <a:t>grid</a:t>
            </a:r>
            <a:r>
              <a:rPr lang="pl-PL" dirty="0">
                <a:latin typeface="Times New Roman"/>
                <a:cs typeface="Times New Roman"/>
              </a:rPr>
              <a:t>).</a:t>
            </a:r>
          </a:p>
          <a:p>
            <a:pPr marL="228600" indent="-228600">
              <a:buFont typeface=""/>
              <a:buAutoNum type="arabicPeriod"/>
            </a:pPr>
            <a:r>
              <a:rPr lang="pl-PL" dirty="0">
                <a:latin typeface="Times New Roman"/>
                <a:cs typeface="Times New Roman"/>
              </a:rPr>
              <a:t>Obrazy i multimedia – stosowanie obrazów skalowalnych (max-</a:t>
            </a:r>
            <a:r>
              <a:rPr lang="pl-PL" err="1">
                <a:latin typeface="Times New Roman"/>
                <a:cs typeface="Times New Roman"/>
              </a:rPr>
              <a:t>width</a:t>
            </a:r>
            <a:r>
              <a:rPr lang="pl-PL" dirty="0">
                <a:latin typeface="Times New Roman"/>
                <a:cs typeface="Times New Roman"/>
              </a:rPr>
              <a:t>: 100%) i elastycznych wideo (</a:t>
            </a:r>
            <a:r>
              <a:rPr lang="pl-PL" err="1">
                <a:latin typeface="Times New Roman"/>
                <a:cs typeface="Times New Roman"/>
              </a:rPr>
              <a:t>object-fit</a:t>
            </a:r>
            <a:r>
              <a:rPr lang="pl-PL" dirty="0">
                <a:latin typeface="Times New Roman"/>
                <a:cs typeface="Times New Roman"/>
              </a:rPr>
              <a:t>: </a:t>
            </a:r>
            <a:r>
              <a:rPr lang="pl-PL" err="1">
                <a:latin typeface="Times New Roman"/>
                <a:cs typeface="Times New Roman"/>
              </a:rPr>
              <a:t>cover</a:t>
            </a:r>
            <a:r>
              <a:rPr lang="pl-PL" dirty="0">
                <a:latin typeface="Times New Roman"/>
                <a:cs typeface="Times New Roman"/>
              </a:rPr>
              <a:t>).</a:t>
            </a:r>
          </a:p>
          <a:p>
            <a:pPr marL="228600" indent="-228600">
              <a:buFont typeface=""/>
              <a:buAutoNum type="arabicPeriod"/>
            </a:pPr>
            <a:r>
              <a:rPr lang="pl-PL" dirty="0">
                <a:latin typeface="Times New Roman"/>
                <a:cs typeface="Times New Roman"/>
              </a:rPr>
              <a:t>Mobile-</a:t>
            </a:r>
            <a:r>
              <a:rPr lang="pl-PL" err="1">
                <a:latin typeface="Times New Roman"/>
                <a:cs typeface="Times New Roman"/>
              </a:rPr>
              <a:t>first</a:t>
            </a:r>
            <a:r>
              <a:rPr lang="pl-PL" dirty="0">
                <a:latin typeface="Times New Roman"/>
                <a:cs typeface="Times New Roman"/>
              </a:rPr>
              <a:t> design – projektowanie zaczyna się od wersji mobilnej, a następnie dodawane są rozszerzenia dla większych ekranów.</a:t>
            </a:r>
          </a:p>
          <a:p>
            <a:pPr marL="228600" indent="-228600">
              <a:buFont typeface=""/>
              <a:buAutoNum type="arabicPeriod"/>
            </a:pPr>
            <a:r>
              <a:rPr lang="pl-PL" dirty="0">
                <a:latin typeface="Times New Roman"/>
                <a:cs typeface="Times New Roman"/>
              </a:rPr>
              <a:t>Media </a:t>
            </a:r>
            <a:r>
              <a:rPr lang="pl-PL" err="1">
                <a:latin typeface="Times New Roman"/>
                <a:cs typeface="Times New Roman"/>
              </a:rPr>
              <a:t>Queries</a:t>
            </a:r>
            <a:r>
              <a:rPr lang="pl-PL" dirty="0">
                <a:latin typeface="Times New Roman"/>
                <a:cs typeface="Times New Roman"/>
              </a:rPr>
              <a:t> – umożliwiają stosowanie różnych stylów w zależności od szerokości ekranu.</a:t>
            </a:r>
          </a:p>
          <a:p>
            <a:pPr marL="228600" indent="-228600">
              <a:buAutoNum type="arabicPeriod"/>
            </a:pPr>
            <a:r>
              <a:rPr lang="pl-PL" dirty="0">
                <a:latin typeface="Times New Roman"/>
                <a:cs typeface="Times New Roman"/>
              </a:rPr>
              <a:t>Unikanie elementów przeszkadzających na małych ekranach.</a:t>
            </a:r>
          </a:p>
        </p:txBody>
      </p:sp>
      <p:pic>
        <p:nvPicPr>
          <p:cNvPr id="7" name="Picture 6" descr="A group of electronic devices&#10;&#10;AI-generated content may be incorrect.">
            <a:extLst>
              <a:ext uri="{FF2B5EF4-FFF2-40B4-BE49-F238E27FC236}">
                <a16:creationId xmlns:a16="http://schemas.microsoft.com/office/drawing/2014/main" id="{495D2A6F-76F7-8B7D-448C-7F592D639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653" y="698625"/>
            <a:ext cx="4514590" cy="310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22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 program&#10;&#10;AI-generated content may be incorrect.">
            <a:extLst>
              <a:ext uri="{FF2B5EF4-FFF2-40B4-BE49-F238E27FC236}">
                <a16:creationId xmlns:a16="http://schemas.microsoft.com/office/drawing/2014/main" id="{E57FE02D-460C-63A5-4D0A-71875FE8929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8162" b="1"/>
          <a:stretch/>
        </p:blipFill>
        <p:spPr>
          <a:xfrm>
            <a:off x="6420752" y="-1"/>
            <a:ext cx="5771248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6C9EC3-D09C-F037-3D4A-C3FE89464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769716"/>
            <a:ext cx="5195889" cy="1104534"/>
          </a:xfrm>
        </p:spPr>
        <p:txBody>
          <a:bodyPr>
            <a:normAutofit/>
          </a:bodyPr>
          <a:lstStyle/>
          <a:p>
            <a:r>
              <a:rPr lang="pl-PL" sz="3200" dirty="0"/>
              <a:t>Media </a:t>
            </a:r>
            <a:r>
              <a:rPr lang="pl-PL" sz="3200" err="1"/>
              <a:t>Queries</a:t>
            </a:r>
            <a:r>
              <a:rPr lang="pl-PL" sz="3200" dirty="0"/>
              <a:t> – klucz do </a:t>
            </a:r>
            <a:r>
              <a:rPr lang="pl-PL" sz="3200" err="1"/>
              <a:t>responsywności</a:t>
            </a:r>
            <a:endParaRPr lang="en-US" sz="3200"/>
          </a:p>
          <a:p>
            <a:endParaRPr lang="pl-PL" sz="3700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75295-D596-4ADF-682A-DCCACEF452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1961060"/>
            <a:ext cx="5195889" cy="4404552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pl-PL" dirty="0">
                <a:latin typeface="Times New Roman"/>
                <a:ea typeface="+mn-lt"/>
                <a:cs typeface="+mn-lt"/>
              </a:rPr>
              <a:t>Media </a:t>
            </a:r>
            <a:r>
              <a:rPr lang="pl-PL" dirty="0" err="1">
                <a:latin typeface="Times New Roman"/>
                <a:ea typeface="+mn-lt"/>
                <a:cs typeface="+mn-lt"/>
              </a:rPr>
              <a:t>Queries</a:t>
            </a:r>
            <a:r>
              <a:rPr lang="pl-PL" dirty="0">
                <a:latin typeface="Times New Roman"/>
                <a:ea typeface="+mn-lt"/>
                <a:cs typeface="+mn-lt"/>
              </a:rPr>
              <a:t> pozwalają na stosowanie różnych reguł CSS w zależności od parametrów ekranu.</a:t>
            </a:r>
          </a:p>
          <a:p>
            <a:pPr marL="0" indent="0">
              <a:buNone/>
            </a:pPr>
            <a:r>
              <a:rPr lang="pl-PL" b="1" u="sng" dirty="0">
                <a:latin typeface="Times New Roman"/>
                <a:ea typeface="+mn-lt"/>
                <a:cs typeface="+mn-lt"/>
              </a:rPr>
              <a:t>Najczęściej używane </a:t>
            </a:r>
            <a:r>
              <a:rPr lang="pl-PL" b="1" u="sng" err="1">
                <a:latin typeface="Times New Roman"/>
                <a:ea typeface="+mn-lt"/>
                <a:cs typeface="+mn-lt"/>
              </a:rPr>
              <a:t>breakpointy</a:t>
            </a:r>
            <a:r>
              <a:rPr lang="pl-PL" b="1" u="sng" dirty="0">
                <a:latin typeface="Times New Roman"/>
                <a:ea typeface="+mn-lt"/>
                <a:cs typeface="+mn-lt"/>
              </a:rPr>
              <a:t>:</a:t>
            </a:r>
            <a:endParaRPr lang="pl-PL" u="sng" dirty="0">
              <a:latin typeface="Times New Roman"/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l-PL" dirty="0">
                <a:latin typeface="Times New Roman"/>
                <a:ea typeface="+mn-lt"/>
                <a:cs typeface="+mn-lt"/>
              </a:rPr>
              <a:t>320px – 480px – telefony</a:t>
            </a:r>
            <a:endParaRPr lang="pl-PL" dirty="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l-PL" dirty="0">
                <a:latin typeface="Times New Roman"/>
                <a:ea typeface="+mn-lt"/>
                <a:cs typeface="+mn-lt"/>
              </a:rPr>
              <a:t>481px – 768px – tablety</a:t>
            </a:r>
            <a:endParaRPr lang="pl-PL" dirty="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l-PL" dirty="0">
                <a:latin typeface="Times New Roman"/>
                <a:ea typeface="+mn-lt"/>
                <a:cs typeface="+mn-lt"/>
              </a:rPr>
              <a:t>769px – 1024px – małe ekrany laptopów</a:t>
            </a:r>
            <a:endParaRPr lang="pl-PL" dirty="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l-PL" dirty="0">
                <a:latin typeface="Times New Roman"/>
                <a:ea typeface="+mn-lt"/>
                <a:cs typeface="+mn-lt"/>
              </a:rPr>
              <a:t>1025px – 1200px – ekrany komputerów</a:t>
            </a:r>
            <a:endParaRPr lang="pl-PL" dirty="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l-PL" dirty="0">
                <a:latin typeface="Times New Roman"/>
                <a:ea typeface="+mn-lt"/>
                <a:cs typeface="+mn-lt"/>
              </a:rPr>
              <a:t>powyżej 1200px – duże ekrany</a:t>
            </a:r>
            <a:endParaRPr lang="pl-PL" dirty="0"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pl-PL" b="1" u="sng" dirty="0">
                <a:latin typeface="Times New Roman"/>
                <a:ea typeface="+mn-lt"/>
                <a:cs typeface="+mn-lt"/>
              </a:rPr>
              <a:t>Najlepsze praktyki w używaniu Media </a:t>
            </a:r>
            <a:r>
              <a:rPr lang="pl-PL" b="1" u="sng" err="1">
                <a:latin typeface="Times New Roman"/>
                <a:ea typeface="+mn-lt"/>
                <a:cs typeface="+mn-lt"/>
              </a:rPr>
              <a:t>Queries</a:t>
            </a:r>
            <a:r>
              <a:rPr lang="pl-PL" b="1" u="sng" dirty="0">
                <a:latin typeface="Times New Roman"/>
                <a:ea typeface="+mn-lt"/>
                <a:cs typeface="+mn-lt"/>
              </a:rPr>
              <a:t>:</a:t>
            </a:r>
            <a:endParaRPr lang="pl-PL" u="sng" dirty="0">
              <a:latin typeface="Times New Roman"/>
              <a:ea typeface="+mn-lt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l-PL" dirty="0">
                <a:latin typeface="Times New Roman"/>
                <a:ea typeface="+mn-lt"/>
                <a:cs typeface="+mn-lt"/>
              </a:rPr>
              <a:t>Projektowanie Mobile-</a:t>
            </a:r>
            <a:r>
              <a:rPr lang="pl-PL" dirty="0" err="1">
                <a:latin typeface="Times New Roman"/>
                <a:ea typeface="+mn-lt"/>
                <a:cs typeface="+mn-lt"/>
              </a:rPr>
              <a:t>first</a:t>
            </a:r>
            <a:r>
              <a:rPr lang="pl-PL" dirty="0">
                <a:latin typeface="Times New Roman"/>
                <a:ea typeface="+mn-lt"/>
                <a:cs typeface="+mn-lt"/>
              </a:rPr>
              <a:t> </a:t>
            </a:r>
            <a:endParaRPr lang="pl-PL" dirty="0">
              <a:latin typeface="Times New Roman"/>
              <a:ea typeface="+mn-lt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pl-PL" dirty="0">
                <a:latin typeface="Times New Roman"/>
                <a:ea typeface="+mn-lt"/>
                <a:cs typeface="+mn-lt"/>
              </a:rPr>
              <a:t>Unikanie sztywnych jednostek – zamiast </a:t>
            </a:r>
            <a:r>
              <a:rPr lang="pl-PL" err="1">
                <a:latin typeface="Times New Roman"/>
                <a:ea typeface="+mn-lt"/>
                <a:cs typeface="+mn-lt"/>
              </a:rPr>
              <a:t>px</a:t>
            </a:r>
            <a:r>
              <a:rPr lang="pl-PL" dirty="0">
                <a:latin typeface="Times New Roman"/>
                <a:ea typeface="+mn-lt"/>
                <a:cs typeface="+mn-lt"/>
              </a:rPr>
              <a:t>, warto stosować %, em lub rem.</a:t>
            </a:r>
            <a:endParaRPr lang="pl-PL" dirty="0">
              <a:latin typeface="Times New Roman"/>
              <a:cs typeface="Times New Roman"/>
            </a:endParaRPr>
          </a:p>
          <a:p>
            <a:pPr>
              <a:buFont typeface="Wingdings" panose="020B0604020202020204" pitchFamily="34" charset="0"/>
              <a:buChar char="Ø"/>
            </a:pPr>
            <a:endParaRPr lang="en-US" dirty="0">
              <a:latin typeface="Times New Roman"/>
              <a:ea typeface="+mn-lt"/>
              <a:cs typeface="+mn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2B951FD-94F7-E138-3EC2-A66A551D9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4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01D4F-A2EE-FBE2-A3B6-B5031C1B5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b="1" dirty="0"/>
              <a:t>Dlaczego  to ważne?</a:t>
            </a:r>
            <a:endParaRPr lang="pl-PL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68325-4969-5A8A-C473-2B95775773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922635"/>
            <a:ext cx="10691265" cy="3739896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pl-PL" b="1">
                <a:latin typeface="Times New Roman"/>
                <a:ea typeface="+mn-lt"/>
                <a:cs typeface="+mn-lt"/>
              </a:rPr>
              <a:t>Aspekty prawne:</a:t>
            </a:r>
            <a:endParaRPr lang="pl-PL">
              <a:latin typeface="Times New Roman"/>
              <a:cs typeface="Times New Roman"/>
            </a:endParaRPr>
          </a:p>
          <a:p>
            <a:pPr lvl="1"/>
            <a:r>
              <a:rPr lang="pl-PL">
                <a:latin typeface="Times New Roman"/>
                <a:ea typeface="+mn-lt"/>
                <a:cs typeface="+mn-lt"/>
              </a:rPr>
              <a:t>W Unii Europejskiej obowiązuje dyrektywa o dostępności stron publicznych.</a:t>
            </a:r>
            <a:endParaRPr lang="pl-PL" dirty="0">
              <a:latin typeface="Times New Roman"/>
              <a:ea typeface="+mn-lt"/>
              <a:cs typeface="+mn-lt"/>
            </a:endParaRPr>
          </a:p>
          <a:p>
            <a:r>
              <a:rPr lang="pl-PL" b="1">
                <a:latin typeface="Times New Roman"/>
                <a:ea typeface="+mn-lt"/>
                <a:cs typeface="+mn-lt"/>
              </a:rPr>
              <a:t>Większa liczba użytkowników:</a:t>
            </a:r>
            <a:endParaRPr lang="pl-PL">
              <a:latin typeface="Times New Roman"/>
              <a:cs typeface="Times New Roman"/>
            </a:endParaRPr>
          </a:p>
          <a:p>
            <a:pPr lvl="1"/>
            <a:r>
              <a:rPr lang="pl-PL" dirty="0">
                <a:latin typeface="Times New Roman"/>
                <a:ea typeface="+mn-lt"/>
                <a:cs typeface="+mn-lt"/>
              </a:rPr>
              <a:t>Strony dostosowane do osób z niepełnosprawnościami mogą być używane przez szerszą grupę odbiorców.</a:t>
            </a:r>
          </a:p>
          <a:p>
            <a:pPr lvl="1"/>
            <a:r>
              <a:rPr lang="pl-PL" dirty="0">
                <a:latin typeface="Times New Roman"/>
                <a:ea typeface="+mn-lt"/>
                <a:cs typeface="+mn-lt"/>
              </a:rPr>
              <a:t>Dobrze zaprojektowana </a:t>
            </a:r>
            <a:r>
              <a:rPr lang="pl-PL" err="1">
                <a:latin typeface="Times New Roman"/>
                <a:ea typeface="+mn-lt"/>
                <a:cs typeface="+mn-lt"/>
              </a:rPr>
              <a:t>responsywność</a:t>
            </a:r>
            <a:r>
              <a:rPr lang="pl-PL" dirty="0">
                <a:latin typeface="Times New Roman"/>
                <a:ea typeface="+mn-lt"/>
                <a:cs typeface="+mn-lt"/>
              </a:rPr>
              <a:t> pozwala użytkownikom na wygodne przeglądanie treści na różnych urządzeniach.</a:t>
            </a:r>
          </a:p>
          <a:p>
            <a:r>
              <a:rPr lang="pl-PL" b="1" dirty="0">
                <a:latin typeface="Times New Roman"/>
                <a:ea typeface="+mn-lt"/>
                <a:cs typeface="+mn-lt"/>
              </a:rPr>
              <a:t>Korzyści SEO:</a:t>
            </a:r>
            <a:endParaRPr lang="pl-PL" dirty="0">
              <a:latin typeface="Times New Roman"/>
              <a:cs typeface="Times New Roman"/>
            </a:endParaRPr>
          </a:p>
          <a:p>
            <a:pPr lvl="1"/>
            <a:r>
              <a:rPr lang="pl-PL" dirty="0">
                <a:latin typeface="Times New Roman"/>
                <a:ea typeface="+mn-lt"/>
                <a:cs typeface="+mn-lt"/>
              </a:rPr>
              <a:t>Google premiuje strony dostępne i responsywne, co oznacza lepszą pozycję w wynikach wyszukiwania.</a:t>
            </a:r>
            <a:endParaRPr lang="pl-PL" dirty="0">
              <a:latin typeface="Times New Roman"/>
              <a:cs typeface="Times New Roman"/>
            </a:endParaRPr>
          </a:p>
          <a:p>
            <a:pPr lvl="1"/>
            <a:r>
              <a:rPr lang="pl-PL" dirty="0">
                <a:latin typeface="Times New Roman"/>
                <a:ea typeface="+mn-lt"/>
                <a:cs typeface="+mn-lt"/>
              </a:rPr>
              <a:t>Dostosowanie do standardów WCAG może zwiększyć ruch na stronie i poprawić konwersję.</a:t>
            </a:r>
            <a:endParaRPr lang="pl-PL" dirty="0">
              <a:latin typeface="Times New Roman"/>
              <a:cs typeface="Times New Roman"/>
            </a:endParaRPr>
          </a:p>
          <a:p>
            <a:r>
              <a:rPr lang="pl-PL" b="1" dirty="0">
                <a:latin typeface="Times New Roman"/>
                <a:ea typeface="+mn-lt"/>
                <a:cs typeface="+mn-lt"/>
              </a:rPr>
              <a:t>Poprawa użyteczności (UX):</a:t>
            </a:r>
            <a:endParaRPr lang="pl-PL" dirty="0">
              <a:latin typeface="Times New Roman"/>
              <a:cs typeface="Times New Roman"/>
            </a:endParaRPr>
          </a:p>
          <a:p>
            <a:pPr lvl="1"/>
            <a:r>
              <a:rPr lang="pl-PL" dirty="0">
                <a:latin typeface="Times New Roman"/>
                <a:ea typeface="+mn-lt"/>
                <a:cs typeface="+mn-lt"/>
              </a:rPr>
              <a:t>Intuicyjna i czytelna nawigacja sprawia, że użytkownicy dłużej pozostają na stronie i chętniej z niej korzystają.</a:t>
            </a:r>
            <a:endParaRPr lang="pl-PL" dirty="0">
              <a:latin typeface="Times New Roman"/>
              <a:cs typeface="Times New Roman"/>
            </a:endParaRPr>
          </a:p>
          <a:p>
            <a:endParaRPr lang="en-US" dirty="0">
              <a:latin typeface="Calisto MT"/>
            </a:endParaRPr>
          </a:p>
        </p:txBody>
      </p:sp>
    </p:spTree>
    <p:extLst>
      <p:ext uri="{BB962C8B-B14F-4D97-AF65-F5344CB8AC3E}">
        <p14:creationId xmlns:p14="http://schemas.microsoft.com/office/powerpoint/2010/main" val="3830781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B7E98C2-9321-CF1D-F420-5F82237273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4603" b="4636"/>
          <a:stretch/>
        </p:blipFill>
        <p:spPr>
          <a:xfrm>
            <a:off x="20" y="2863970"/>
            <a:ext cx="12191992" cy="40003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A7400E-76CC-2D77-2763-6CA7760FB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9" y="914400"/>
            <a:ext cx="3453844" cy="1463040"/>
          </a:xfrm>
        </p:spPr>
        <p:txBody>
          <a:bodyPr anchor="t">
            <a:normAutofit/>
          </a:bodyPr>
          <a:lstStyle/>
          <a:p>
            <a:r>
              <a:rPr lang="pl-PL">
                <a:ea typeface="+mj-lt"/>
                <a:cs typeface="+mj-lt"/>
              </a:rPr>
              <a:t>Testowanie dostępności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F5EE0D-E9B4-CA44-53C9-2FA452063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2022" y="1014984"/>
            <a:ext cx="6614593" cy="13624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b="1" dirty="0" err="1">
                <a:latin typeface="Times New Roman"/>
                <a:ea typeface="+mn-lt"/>
                <a:cs typeface="+mn-lt"/>
              </a:rPr>
              <a:t>Lighthouse</a:t>
            </a:r>
            <a:r>
              <a:rPr lang="pl-PL" b="1" dirty="0">
                <a:latin typeface="Times New Roman"/>
                <a:ea typeface="+mn-lt"/>
                <a:cs typeface="+mn-lt"/>
              </a:rPr>
              <a:t> (Chrome </a:t>
            </a:r>
            <a:r>
              <a:rPr lang="pl-PL" b="1" dirty="0" err="1">
                <a:latin typeface="Times New Roman"/>
                <a:ea typeface="+mn-lt"/>
                <a:cs typeface="+mn-lt"/>
              </a:rPr>
              <a:t>DevTools</a:t>
            </a:r>
            <a:r>
              <a:rPr lang="pl-PL" b="1" dirty="0">
                <a:latin typeface="Times New Roman"/>
                <a:ea typeface="+mn-lt"/>
                <a:cs typeface="+mn-lt"/>
              </a:rPr>
              <a:t>)</a:t>
            </a:r>
            <a:r>
              <a:rPr lang="pl-PL" dirty="0">
                <a:latin typeface="Times New Roman"/>
                <a:ea typeface="+mn-lt"/>
                <a:cs typeface="+mn-lt"/>
              </a:rPr>
              <a:t>: Służy do sprawdzania takich aspektów jak kontrast kolorów czy możliwość nawigacji za pomocą klawiatury. </a:t>
            </a:r>
            <a:endParaRPr lang="pl-PL" dirty="0">
              <a:latin typeface="Times New Roman"/>
              <a:cs typeface="Times New Roman"/>
            </a:endParaRPr>
          </a:p>
          <a:p>
            <a:endParaRPr lang="en-US">
              <a:latin typeface="Calisto MT"/>
              <a:cs typeface="Times New Roman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7C10D4C-8DED-200E-3237-3345F3F2A1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3900"/>
            <a:ext cx="10588752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E8F7F80F-9EDD-0EEA-B6D7-E116EBA4FA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9065" y="2497143"/>
            <a:ext cx="1058283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154BA7F-8F36-414C-7077-9DCC8EDD434C}"/>
              </a:ext>
            </a:extLst>
          </p:cNvPr>
          <p:cNvCxnSpPr/>
          <p:nvPr/>
        </p:nvCxnSpPr>
        <p:spPr>
          <a:xfrm flipV="1">
            <a:off x="4408714" y="3955144"/>
            <a:ext cx="1386114" cy="30117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B57A242-6AE6-3578-E581-ACF1A8A88EB6}"/>
              </a:ext>
            </a:extLst>
          </p:cNvPr>
          <p:cNvSpPr txBox="1"/>
          <p:nvPr/>
        </p:nvSpPr>
        <p:spPr>
          <a:xfrm>
            <a:off x="8171543" y="4860471"/>
            <a:ext cx="2979057" cy="1169551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1400" dirty="0">
                <a:latin typeface="Times New Roman"/>
                <a:cs typeface="Times New Roman"/>
              </a:rPr>
              <a:t>✅ 96/100 - To bardzo dobry wynik, co oznacza, że strona spełnia większość standardów WCAG i jest dobrze przystosowana dla użytkowników o różnych potrzebach.</a:t>
            </a:r>
          </a:p>
        </p:txBody>
      </p:sp>
    </p:spTree>
    <p:extLst>
      <p:ext uri="{BB962C8B-B14F-4D97-AF65-F5344CB8AC3E}">
        <p14:creationId xmlns:p14="http://schemas.microsoft.com/office/powerpoint/2010/main" val="2548160270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ChronicleVTI</vt:lpstr>
      <vt:lpstr>Dostępność i responsywność – jak projektować strony dostępne dla każdego?</vt:lpstr>
      <vt:lpstr>Czym jest dostępność? </vt:lpstr>
      <vt:lpstr>Podstawowe aspekty dostępności </vt:lpstr>
      <vt:lpstr>Implementacja w kodzie: </vt:lpstr>
      <vt:lpstr>WCAG – Web Content Accessibility Guidelines </vt:lpstr>
      <vt:lpstr>Czym jest responsywność? </vt:lpstr>
      <vt:lpstr>Media Queries – klucz do responsywności </vt:lpstr>
      <vt:lpstr>Dlaczego  to ważne? </vt:lpstr>
      <vt:lpstr>Testowanie dostępności</vt:lpstr>
      <vt:lpstr>PowerPoint Presentation</vt:lpstr>
      <vt:lpstr>Testowanie dostępności</vt:lpstr>
      <vt:lpstr>Testowanie dostępności</vt:lpstr>
      <vt:lpstr>Testowanie responsywności </vt:lpstr>
      <vt:lpstr>Test wiedzy (quiz)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621</cp:revision>
  <dcterms:created xsi:type="dcterms:W3CDTF">2025-03-10T10:58:13Z</dcterms:created>
  <dcterms:modified xsi:type="dcterms:W3CDTF">2025-03-20T16:24:22Z</dcterms:modified>
</cp:coreProperties>
</file>

<file path=docProps/thumbnail.jpeg>
</file>